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7"/>
  </p:notesMasterIdLst>
  <p:sldIdLst>
    <p:sldId id="270" r:id="rId2"/>
    <p:sldId id="275" r:id="rId3"/>
    <p:sldId id="326" r:id="rId4"/>
    <p:sldId id="351" r:id="rId5"/>
    <p:sldId id="352" r:id="rId6"/>
    <p:sldId id="353" r:id="rId7"/>
    <p:sldId id="354" r:id="rId8"/>
    <p:sldId id="355" r:id="rId9"/>
    <p:sldId id="356" r:id="rId10"/>
    <p:sldId id="357" r:id="rId11"/>
    <p:sldId id="358" r:id="rId12"/>
    <p:sldId id="359" r:id="rId13"/>
    <p:sldId id="360" r:id="rId14"/>
    <p:sldId id="361" r:id="rId15"/>
    <p:sldId id="362" r:id="rId16"/>
    <p:sldId id="363" r:id="rId17"/>
    <p:sldId id="364" r:id="rId18"/>
    <p:sldId id="365" r:id="rId19"/>
    <p:sldId id="387" r:id="rId20"/>
    <p:sldId id="366" r:id="rId21"/>
    <p:sldId id="367" r:id="rId22"/>
    <p:sldId id="368" r:id="rId23"/>
    <p:sldId id="369" r:id="rId24"/>
    <p:sldId id="388" r:id="rId25"/>
    <p:sldId id="389" r:id="rId26"/>
    <p:sldId id="390" r:id="rId27"/>
    <p:sldId id="391" r:id="rId28"/>
    <p:sldId id="370" r:id="rId29"/>
    <p:sldId id="371" r:id="rId30"/>
    <p:sldId id="392" r:id="rId31"/>
    <p:sldId id="393" r:id="rId32"/>
    <p:sldId id="372" r:id="rId33"/>
    <p:sldId id="394" r:id="rId34"/>
    <p:sldId id="373" r:id="rId35"/>
    <p:sldId id="374" r:id="rId36"/>
    <p:sldId id="375" r:id="rId37"/>
    <p:sldId id="376" r:id="rId38"/>
    <p:sldId id="377" r:id="rId39"/>
    <p:sldId id="378" r:id="rId40"/>
    <p:sldId id="379" r:id="rId41"/>
    <p:sldId id="380" r:id="rId42"/>
    <p:sldId id="381" r:id="rId43"/>
    <p:sldId id="382" r:id="rId44"/>
    <p:sldId id="383" r:id="rId45"/>
    <p:sldId id="384" r:id="rId46"/>
    <p:sldId id="385" r:id="rId47"/>
    <p:sldId id="395" r:id="rId48"/>
    <p:sldId id="397" r:id="rId49"/>
    <p:sldId id="396" r:id="rId50"/>
    <p:sldId id="399" r:id="rId51"/>
    <p:sldId id="398" r:id="rId52"/>
    <p:sldId id="401" r:id="rId53"/>
    <p:sldId id="400" r:id="rId54"/>
    <p:sldId id="386" r:id="rId55"/>
    <p:sldId id="320" r:id="rId56"/>
  </p:sldIdLst>
  <p:sldSz cx="9144000" cy="5143500" type="screen16x9"/>
  <p:notesSz cx="6858000" cy="9144000"/>
  <p:defaultTextStyle>
    <a:defPPr>
      <a:defRPr lang="zh-CN"/>
    </a:defPPr>
    <a:lvl1pPr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1pPr>
    <a:lvl2pPr marL="4572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2pPr>
    <a:lvl3pPr marL="9144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3pPr>
    <a:lvl4pPr marL="13716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4pPr>
    <a:lvl5pPr marL="18288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79646"/>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89680" autoAdjust="0"/>
  </p:normalViewPr>
  <p:slideViewPr>
    <p:cSldViewPr snapToGrid="0" snapToObjects="1">
      <p:cViewPr varScale="1">
        <p:scale>
          <a:sx n="96" d="100"/>
          <a:sy n="96" d="100"/>
        </p:scale>
        <p:origin x="654" y="78"/>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20.pn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tiff>
</file>

<file path=ppt/media/image38.png>
</file>

<file path=ppt/media/image39.pn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ea typeface="宋体" pitchFamily="2" charset="-122"/>
              </a:defRPr>
            </a:lvl1pPr>
          </a:lstStyle>
          <a:p>
            <a:pPr>
              <a:defRPr/>
            </a:pPr>
            <a:fld id="{CBD1F595-3A9E-4AFB-9409-00EE811EB6B0}" type="datetimeFigureOut">
              <a:rPr lang="zh-CN" altLang="en-US"/>
              <a:pPr>
                <a:defRPr/>
              </a:pPr>
              <a:t>2018/6/3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二级</a:t>
            </a:r>
          </a:p>
          <a:p>
            <a:pPr lvl="2"/>
            <a:r>
              <a:rPr lang="zh-CN" altLang="en-US" noProof="0" smtClean="0"/>
              <a:t>三级</a:t>
            </a:r>
          </a:p>
          <a:p>
            <a:pPr lvl="3"/>
            <a:r>
              <a:rPr lang="zh-CN" altLang="en-US" noProof="0" smtClean="0"/>
              <a:t>四级</a:t>
            </a:r>
          </a:p>
          <a:p>
            <a:pPr lvl="4"/>
            <a:r>
              <a:rPr lang="zh-CN" altLang="en-US" noProof="0" smtClean="0"/>
              <a:t>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C4A08D6A-97DB-47FF-BEFD-7D6BA57570F1}"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kumimoji="1" sz="1200" kern="1200">
        <a:solidFill>
          <a:schemeClr val="tx1"/>
        </a:solidFill>
        <a:latin typeface="+mn-lt"/>
        <a:ea typeface="+mn-ea"/>
        <a:cs typeface="+mn-cs"/>
      </a:defRPr>
    </a:lvl1pPr>
    <a:lvl2pPr marL="457200" algn="l" defTabSz="457200" rtl="0" eaLnBrk="0" fontAlgn="base" hangingPunct="0">
      <a:spcBef>
        <a:spcPct val="30000"/>
      </a:spcBef>
      <a:spcAft>
        <a:spcPct val="0"/>
      </a:spcAft>
      <a:defRPr kumimoji="1" sz="1200" kern="1200">
        <a:solidFill>
          <a:schemeClr val="tx1"/>
        </a:solidFill>
        <a:latin typeface="+mn-lt"/>
        <a:ea typeface="+mn-ea"/>
        <a:cs typeface="+mn-cs"/>
      </a:defRPr>
    </a:lvl2pPr>
    <a:lvl3pPr marL="914400" algn="l" defTabSz="457200" rtl="0" eaLnBrk="0" fontAlgn="base" hangingPunct="0">
      <a:spcBef>
        <a:spcPct val="30000"/>
      </a:spcBef>
      <a:spcAft>
        <a:spcPct val="0"/>
      </a:spcAft>
      <a:defRPr kumimoji="1" sz="1200" kern="1200">
        <a:solidFill>
          <a:schemeClr val="tx1"/>
        </a:solidFill>
        <a:latin typeface="+mn-lt"/>
        <a:ea typeface="+mn-ea"/>
        <a:cs typeface="+mn-cs"/>
      </a:defRPr>
    </a:lvl3pPr>
    <a:lvl4pPr marL="1371600" algn="l" defTabSz="457200" rtl="0" eaLnBrk="0" fontAlgn="base" hangingPunct="0">
      <a:spcBef>
        <a:spcPct val="30000"/>
      </a:spcBef>
      <a:spcAft>
        <a:spcPct val="0"/>
      </a:spcAft>
      <a:defRPr kumimoji="1" sz="1200" kern="1200">
        <a:solidFill>
          <a:schemeClr val="tx1"/>
        </a:solidFill>
        <a:latin typeface="+mn-lt"/>
        <a:ea typeface="+mn-ea"/>
        <a:cs typeface="+mn-cs"/>
      </a:defRPr>
    </a:lvl4pPr>
    <a:lvl5pPr marL="1828800" algn="l" defTabSz="457200" rtl="0" eaLnBrk="0" fontAlgn="base" hangingPunct="0">
      <a:spcBef>
        <a:spcPct val="30000"/>
      </a:spcBef>
      <a:spcAft>
        <a:spcPct val="0"/>
      </a:spcAft>
      <a:defRPr kumimoji="1"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4100"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BE23BB1E-609A-49A2-A808-03583B95337D}" type="slidenum">
              <a:rPr lang="zh-CN" altLang="en-US" smtClean="0"/>
              <a:pPr/>
              <a:t>1</a:t>
            </a:fld>
            <a:endParaRPr lang="zh-CN" alt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81924"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D8BEF882-4B4C-4137-A577-E3C0FC82AD10}" type="slidenum">
              <a:rPr lang="zh-CN" altLang="en-US" smtClean="0"/>
              <a:pPr/>
              <a:t>55</a:t>
            </a:fld>
            <a:endParaRPr lang="zh-CN" alt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2</a:t>
            </a:fld>
            <a:endParaRPr lang="zh-CN" alt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3</a:t>
            </a:fld>
            <a:endParaRPr lang="zh-CN" altLang="en-US" smtClean="0"/>
          </a:p>
        </p:txBody>
      </p:sp>
    </p:spTree>
    <p:extLst>
      <p:ext uri="{BB962C8B-B14F-4D97-AF65-F5344CB8AC3E}">
        <p14:creationId xmlns:p14="http://schemas.microsoft.com/office/powerpoint/2010/main" val="833321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4</a:t>
            </a:fld>
            <a:endParaRPr lang="zh-CN" altLang="en-US" smtClean="0"/>
          </a:p>
        </p:txBody>
      </p:sp>
    </p:spTree>
    <p:extLst>
      <p:ext uri="{BB962C8B-B14F-4D97-AF65-F5344CB8AC3E}">
        <p14:creationId xmlns:p14="http://schemas.microsoft.com/office/powerpoint/2010/main" val="19437092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5</a:t>
            </a:fld>
            <a:endParaRPr lang="zh-CN" altLang="en-US" smtClean="0"/>
          </a:p>
        </p:txBody>
      </p:sp>
    </p:spTree>
    <p:extLst>
      <p:ext uri="{BB962C8B-B14F-4D97-AF65-F5344CB8AC3E}">
        <p14:creationId xmlns:p14="http://schemas.microsoft.com/office/powerpoint/2010/main" val="14289526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21</a:t>
            </a:fld>
            <a:endParaRPr lang="zh-CN" altLang="en-US" smtClean="0"/>
          </a:p>
        </p:txBody>
      </p:sp>
    </p:spTree>
    <p:extLst>
      <p:ext uri="{BB962C8B-B14F-4D97-AF65-F5344CB8AC3E}">
        <p14:creationId xmlns:p14="http://schemas.microsoft.com/office/powerpoint/2010/main" val="4409850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34</a:t>
            </a:fld>
            <a:endParaRPr lang="zh-CN" altLang="en-US" smtClean="0"/>
          </a:p>
        </p:txBody>
      </p:sp>
    </p:spTree>
    <p:extLst>
      <p:ext uri="{BB962C8B-B14F-4D97-AF65-F5344CB8AC3E}">
        <p14:creationId xmlns:p14="http://schemas.microsoft.com/office/powerpoint/2010/main" val="1174043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39</a:t>
            </a:fld>
            <a:endParaRPr lang="zh-CN" altLang="en-US" smtClean="0"/>
          </a:p>
        </p:txBody>
      </p:sp>
    </p:spTree>
    <p:extLst>
      <p:ext uri="{BB962C8B-B14F-4D97-AF65-F5344CB8AC3E}">
        <p14:creationId xmlns:p14="http://schemas.microsoft.com/office/powerpoint/2010/main" val="2753138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41</a:t>
            </a:fld>
            <a:endParaRPr lang="zh-CN" altLang="en-US" smtClean="0"/>
          </a:p>
        </p:txBody>
      </p:sp>
    </p:spTree>
    <p:extLst>
      <p:ext uri="{BB962C8B-B14F-4D97-AF65-F5344CB8AC3E}">
        <p14:creationId xmlns:p14="http://schemas.microsoft.com/office/powerpoint/2010/main" val="23528582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9E352615-5B88-4AFB-B152-CD531A06BEFF}" type="datetimeFigureOut">
              <a:rPr lang="zh-CN" altLang="en-US"/>
              <a:pPr>
                <a:defRPr/>
              </a:pPr>
              <a:t>2018/6/3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CA866F1B-3E27-40C1-8CE7-1946943F1725}" type="slidenum">
              <a:rPr lang="zh-CN" altLang="en-US"/>
              <a:pPr>
                <a:defRPr/>
              </a:pPr>
              <a:t>‹#›</a:t>
            </a:fld>
            <a:endParaRPr lang="zh-CN" altLang="en-US"/>
          </a:p>
        </p:txBody>
      </p:sp>
    </p:spTree>
    <p:extLst>
      <p:ext uri="{BB962C8B-B14F-4D97-AF65-F5344CB8AC3E}">
        <p14:creationId xmlns:p14="http://schemas.microsoft.com/office/powerpoint/2010/main" val="2824395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D915A40D-CEB0-4353-8815-AB5DEA931718}" type="datetimeFigureOut">
              <a:rPr lang="zh-CN" altLang="en-US"/>
              <a:pPr>
                <a:defRPr/>
              </a:pPr>
              <a:t>2018/6/3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A38CB088-D95C-475C-A713-1F19E39F7C8B}" type="slidenum">
              <a:rPr lang="zh-CN" altLang="en-US"/>
              <a:pPr>
                <a:defRPr/>
              </a:pPr>
              <a:t>‹#›</a:t>
            </a:fld>
            <a:endParaRPr lang="zh-CN" altLang="en-US"/>
          </a:p>
        </p:txBody>
      </p:sp>
    </p:spTree>
    <p:extLst>
      <p:ext uri="{BB962C8B-B14F-4D97-AF65-F5344CB8AC3E}">
        <p14:creationId xmlns:p14="http://schemas.microsoft.com/office/powerpoint/2010/main" val="11920398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79F29064-3124-49DB-AE6C-BEB15672E674}" type="datetimeFigureOut">
              <a:rPr lang="zh-CN" altLang="en-US"/>
              <a:pPr>
                <a:defRPr/>
              </a:pPr>
              <a:t>2018/6/3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D1050CC0-5EC7-48A9-915E-FC046C222C4A}" type="slidenum">
              <a:rPr lang="zh-CN" altLang="en-US"/>
              <a:pPr>
                <a:defRPr/>
              </a:pPr>
              <a:t>‹#›</a:t>
            </a:fld>
            <a:endParaRPr lang="zh-CN" altLang="en-US"/>
          </a:p>
        </p:txBody>
      </p:sp>
    </p:spTree>
    <p:extLst>
      <p:ext uri="{BB962C8B-B14F-4D97-AF65-F5344CB8AC3E}">
        <p14:creationId xmlns:p14="http://schemas.microsoft.com/office/powerpoint/2010/main" val="27674824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B0F34D6F-F29A-4B09-B655-E0971D462D4D}" type="datetimeFigureOut">
              <a:rPr lang="zh-CN" altLang="en-US"/>
              <a:pPr>
                <a:defRPr/>
              </a:pPr>
              <a:t>2018/6/3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E4318774-2AFB-4BC6-A124-21C0A835992E}" type="slidenum">
              <a:rPr lang="zh-CN" altLang="en-US"/>
              <a:pPr>
                <a:defRPr/>
              </a:pPr>
              <a:t>‹#›</a:t>
            </a:fld>
            <a:endParaRPr lang="zh-CN" altLang="en-US"/>
          </a:p>
        </p:txBody>
      </p:sp>
    </p:spTree>
    <p:extLst>
      <p:ext uri="{BB962C8B-B14F-4D97-AF65-F5344CB8AC3E}">
        <p14:creationId xmlns:p14="http://schemas.microsoft.com/office/powerpoint/2010/main" val="4294795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1B1F3E00-598D-4619-AC09-1B2F4CAF0CFA}" type="datetimeFigureOut">
              <a:rPr lang="zh-CN" altLang="en-US"/>
              <a:pPr>
                <a:defRPr/>
              </a:pPr>
              <a:t>2018/6/3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11394C03-1A74-40E1-A2C7-14AF901EAAEA}" type="slidenum">
              <a:rPr lang="zh-CN" altLang="en-US"/>
              <a:pPr>
                <a:defRPr/>
              </a:pPr>
              <a:t>‹#›</a:t>
            </a:fld>
            <a:endParaRPr lang="zh-CN" altLang="en-US"/>
          </a:p>
        </p:txBody>
      </p:sp>
    </p:spTree>
    <p:extLst>
      <p:ext uri="{BB962C8B-B14F-4D97-AF65-F5344CB8AC3E}">
        <p14:creationId xmlns:p14="http://schemas.microsoft.com/office/powerpoint/2010/main" val="1236252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日期占位符 3"/>
          <p:cNvSpPr>
            <a:spLocks noGrp="1"/>
          </p:cNvSpPr>
          <p:nvPr>
            <p:ph type="dt" sz="half" idx="10"/>
          </p:nvPr>
        </p:nvSpPr>
        <p:spPr/>
        <p:txBody>
          <a:bodyPr/>
          <a:lstStyle>
            <a:lvl1pPr>
              <a:defRPr/>
            </a:lvl1pPr>
          </a:lstStyle>
          <a:p>
            <a:pPr>
              <a:defRPr/>
            </a:pPr>
            <a:fld id="{9C465D57-868B-4329-B219-A3D0CF0F82FD}" type="datetimeFigureOut">
              <a:rPr lang="zh-CN" altLang="en-US"/>
              <a:pPr>
                <a:defRPr/>
              </a:pPr>
              <a:t>2018/6/3</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7CDCE52D-9EC0-46FA-BD32-BFD5F9EDEFEA}" type="slidenum">
              <a:rPr lang="zh-CN" altLang="en-US"/>
              <a:pPr>
                <a:defRPr/>
              </a:pPr>
              <a:t>‹#›</a:t>
            </a:fld>
            <a:endParaRPr lang="zh-CN" altLang="en-US"/>
          </a:p>
        </p:txBody>
      </p:sp>
    </p:spTree>
    <p:extLst>
      <p:ext uri="{BB962C8B-B14F-4D97-AF65-F5344CB8AC3E}">
        <p14:creationId xmlns:p14="http://schemas.microsoft.com/office/powerpoint/2010/main" val="566055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7" name="日期占位符 3"/>
          <p:cNvSpPr>
            <a:spLocks noGrp="1"/>
          </p:cNvSpPr>
          <p:nvPr>
            <p:ph type="dt" sz="half" idx="10"/>
          </p:nvPr>
        </p:nvSpPr>
        <p:spPr/>
        <p:txBody>
          <a:bodyPr/>
          <a:lstStyle>
            <a:lvl1pPr>
              <a:defRPr/>
            </a:lvl1pPr>
          </a:lstStyle>
          <a:p>
            <a:pPr>
              <a:defRPr/>
            </a:pPr>
            <a:fld id="{FA03843E-C564-478B-99FB-609A152B93F5}" type="datetimeFigureOut">
              <a:rPr lang="zh-CN" altLang="en-US"/>
              <a:pPr>
                <a:defRPr/>
              </a:pPr>
              <a:t>2018/6/3</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幻灯片编号占位符 5"/>
          <p:cNvSpPr>
            <a:spLocks noGrp="1"/>
          </p:cNvSpPr>
          <p:nvPr>
            <p:ph type="sldNum" sz="quarter" idx="12"/>
          </p:nvPr>
        </p:nvSpPr>
        <p:spPr/>
        <p:txBody>
          <a:bodyPr/>
          <a:lstStyle>
            <a:lvl1pPr>
              <a:defRPr/>
            </a:lvl1pPr>
          </a:lstStyle>
          <a:p>
            <a:pPr>
              <a:defRPr/>
            </a:pPr>
            <a:fld id="{F059F594-FCA3-413B-AE4D-644B3718CE7D}" type="slidenum">
              <a:rPr lang="zh-CN" altLang="en-US"/>
              <a:pPr>
                <a:defRPr/>
              </a:pPr>
              <a:t>‹#›</a:t>
            </a:fld>
            <a:endParaRPr lang="zh-CN" altLang="en-US"/>
          </a:p>
        </p:txBody>
      </p:sp>
    </p:spTree>
    <p:extLst>
      <p:ext uri="{BB962C8B-B14F-4D97-AF65-F5344CB8AC3E}">
        <p14:creationId xmlns:p14="http://schemas.microsoft.com/office/powerpoint/2010/main" val="2625828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4002917F-96E4-4EC6-BDCE-C61C21F34681}" type="datetimeFigureOut">
              <a:rPr lang="zh-CN" altLang="en-US"/>
              <a:pPr>
                <a:defRPr/>
              </a:pPr>
              <a:t>2018/6/3</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幻灯片编号占位符 5"/>
          <p:cNvSpPr>
            <a:spLocks noGrp="1"/>
          </p:cNvSpPr>
          <p:nvPr>
            <p:ph type="sldNum" sz="quarter" idx="12"/>
          </p:nvPr>
        </p:nvSpPr>
        <p:spPr/>
        <p:txBody>
          <a:bodyPr/>
          <a:lstStyle>
            <a:lvl1pPr>
              <a:defRPr/>
            </a:lvl1pPr>
          </a:lstStyle>
          <a:p>
            <a:pPr>
              <a:defRPr/>
            </a:pPr>
            <a:fld id="{DF5E0131-C8F4-4B80-9026-6BDE42ACBA1A}" type="slidenum">
              <a:rPr lang="zh-CN" altLang="en-US"/>
              <a:pPr>
                <a:defRPr/>
              </a:pPr>
              <a:t>‹#›</a:t>
            </a:fld>
            <a:endParaRPr lang="zh-CN" altLang="en-US"/>
          </a:p>
        </p:txBody>
      </p:sp>
    </p:spTree>
    <p:extLst>
      <p:ext uri="{BB962C8B-B14F-4D97-AF65-F5344CB8AC3E}">
        <p14:creationId xmlns:p14="http://schemas.microsoft.com/office/powerpoint/2010/main" val="437586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2D301CEE-699B-4141-894F-943543098FD1}" type="datetimeFigureOut">
              <a:rPr lang="zh-CN" altLang="en-US"/>
              <a:pPr>
                <a:defRPr/>
              </a:pPr>
              <a:t>2018/6/3</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幻灯片编号占位符 5"/>
          <p:cNvSpPr>
            <a:spLocks noGrp="1"/>
          </p:cNvSpPr>
          <p:nvPr>
            <p:ph type="sldNum" sz="quarter" idx="12"/>
          </p:nvPr>
        </p:nvSpPr>
        <p:spPr/>
        <p:txBody>
          <a:bodyPr/>
          <a:lstStyle>
            <a:lvl1pPr>
              <a:defRPr/>
            </a:lvl1pPr>
          </a:lstStyle>
          <a:p>
            <a:pPr>
              <a:defRPr/>
            </a:pPr>
            <a:fld id="{2B7868E7-D5D9-4E56-BB70-8497262E42C4}" type="slidenum">
              <a:rPr lang="zh-CN" altLang="en-US"/>
              <a:pPr>
                <a:defRPr/>
              </a:pPr>
              <a:t>‹#›</a:t>
            </a:fld>
            <a:endParaRPr lang="zh-CN" altLang="en-US"/>
          </a:p>
        </p:txBody>
      </p:sp>
    </p:spTree>
    <p:extLst>
      <p:ext uri="{BB962C8B-B14F-4D97-AF65-F5344CB8AC3E}">
        <p14:creationId xmlns:p14="http://schemas.microsoft.com/office/powerpoint/2010/main" val="1065015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629113E6-28E9-4FA0-950B-F5DFB2DE8A3C}" type="datetimeFigureOut">
              <a:rPr lang="zh-CN" altLang="en-US"/>
              <a:pPr>
                <a:defRPr/>
              </a:pPr>
              <a:t>2018/6/3</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DB826BA7-9D41-40EB-8309-A41812C863F2}" type="slidenum">
              <a:rPr lang="zh-CN" altLang="en-US"/>
              <a:pPr>
                <a:defRPr/>
              </a:pPr>
              <a:t>‹#›</a:t>
            </a:fld>
            <a:endParaRPr lang="zh-CN" altLang="en-US"/>
          </a:p>
        </p:txBody>
      </p:sp>
    </p:spTree>
    <p:extLst>
      <p:ext uri="{BB962C8B-B14F-4D97-AF65-F5344CB8AC3E}">
        <p14:creationId xmlns:p14="http://schemas.microsoft.com/office/powerpoint/2010/main" val="3186069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94984F26-13DD-454C-B715-46E0AB1A29E1}" type="datetimeFigureOut">
              <a:rPr lang="zh-CN" altLang="en-US"/>
              <a:pPr>
                <a:defRPr/>
              </a:pPr>
              <a:t>2018/6/3</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21FE3C7D-62D2-4F03-9F96-6EAD0A08E381}" type="slidenum">
              <a:rPr lang="zh-CN" altLang="en-US"/>
              <a:pPr>
                <a:defRPr/>
              </a:pPr>
              <a:t>‹#›</a:t>
            </a:fld>
            <a:endParaRPr lang="zh-CN" altLang="en-US"/>
          </a:p>
        </p:txBody>
      </p:sp>
    </p:spTree>
    <p:extLst>
      <p:ext uri="{BB962C8B-B14F-4D97-AF65-F5344CB8AC3E}">
        <p14:creationId xmlns:p14="http://schemas.microsoft.com/office/powerpoint/2010/main" val="6679983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p>
        </p:txBody>
      </p:sp>
      <p:sp>
        <p:nvSpPr>
          <p:cNvPr id="4" name="日期占位符 3"/>
          <p:cNvSpPr>
            <a:spLocks noGrp="1"/>
          </p:cNvSpPr>
          <p:nvPr>
            <p:ph type="dt" sz="half" idx="2"/>
          </p:nvPr>
        </p:nvSpPr>
        <p:spPr>
          <a:xfrm>
            <a:off x="457200" y="4767263"/>
            <a:ext cx="2133600" cy="274637"/>
          </a:xfrm>
          <a:prstGeom prst="rect">
            <a:avLst/>
          </a:prstGeom>
        </p:spPr>
        <p:txBody>
          <a:bodyPr vert="horz" wrap="square" lIns="91440" tIns="45720" rIns="91440" bIns="45720" numCol="1" anchor="ctr" anchorCtr="0" compatLnSpc="1">
            <a:prstTxWarp prst="textNoShape">
              <a:avLst/>
            </a:prstTxWarp>
          </a:bodyPr>
          <a:lstStyle>
            <a:lvl1pPr eaLnBrk="1" hangingPunct="1">
              <a:defRPr sz="1200">
                <a:solidFill>
                  <a:srgbClr val="898989"/>
                </a:solidFill>
                <a:ea typeface="宋体" pitchFamily="2" charset="-122"/>
              </a:defRPr>
            </a:lvl1pPr>
          </a:lstStyle>
          <a:p>
            <a:pPr>
              <a:defRPr/>
            </a:pPr>
            <a:fld id="{6AA6EB28-9653-41F9-B7F4-349140C90BE1}" type="datetimeFigureOut">
              <a:rPr lang="zh-CN" altLang="en-US"/>
              <a:pPr>
                <a:defRPr/>
              </a:pPr>
              <a:t>2018/6/3</a:t>
            </a:fld>
            <a:endParaRPr lang="zh-CN" altLang="en-US"/>
          </a:p>
        </p:txBody>
      </p:sp>
      <p:sp>
        <p:nvSpPr>
          <p:cNvPr id="5" name="页脚占位符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幻灯片编号占位符 5"/>
          <p:cNvSpPr>
            <a:spLocks noGrp="1"/>
          </p:cNvSpPr>
          <p:nvPr>
            <p:ph type="sldNum" sz="quarter" idx="4"/>
          </p:nvPr>
        </p:nvSpPr>
        <p:spPr>
          <a:xfrm>
            <a:off x="6553200" y="4767263"/>
            <a:ext cx="2133600" cy="274637"/>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pPr>
              <a:defRPr/>
            </a:pPr>
            <a:fld id="{830A8E31-C401-4CEC-A97B-17FAC71BC97B}"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0" fontAlgn="base" hangingPunct="0">
        <a:spcBef>
          <a:spcPct val="0"/>
        </a:spcBef>
        <a:spcAft>
          <a:spcPct val="0"/>
        </a:spcAft>
        <a:defRPr kumimoji="1" sz="4400" kern="1200">
          <a:solidFill>
            <a:schemeClr val="tx1"/>
          </a:solidFill>
          <a:latin typeface="+mj-lt"/>
          <a:ea typeface="+mj-ea"/>
          <a:cs typeface="+mj-cs"/>
        </a:defRPr>
      </a:lvl1pPr>
      <a:lvl2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2pPr>
      <a:lvl3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3pPr>
      <a:lvl4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4pPr>
      <a:lvl5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5pPr>
      <a:lvl6pPr marL="457200" algn="ctr" defTabSz="457200" rtl="0" fontAlgn="base">
        <a:spcBef>
          <a:spcPct val="0"/>
        </a:spcBef>
        <a:spcAft>
          <a:spcPct val="0"/>
        </a:spcAft>
        <a:defRPr kumimoji="1" sz="4400">
          <a:solidFill>
            <a:schemeClr val="tx1"/>
          </a:solidFill>
          <a:latin typeface="Calibri" pitchFamily="34" charset="0"/>
          <a:ea typeface="宋体" pitchFamily="2" charset="-122"/>
        </a:defRPr>
      </a:lvl6pPr>
      <a:lvl7pPr marL="914400" algn="ctr" defTabSz="457200" rtl="0" fontAlgn="base">
        <a:spcBef>
          <a:spcPct val="0"/>
        </a:spcBef>
        <a:spcAft>
          <a:spcPct val="0"/>
        </a:spcAft>
        <a:defRPr kumimoji="1" sz="4400">
          <a:solidFill>
            <a:schemeClr val="tx1"/>
          </a:solidFill>
          <a:latin typeface="Calibri" pitchFamily="34" charset="0"/>
          <a:ea typeface="宋体" pitchFamily="2" charset="-122"/>
        </a:defRPr>
      </a:lvl7pPr>
      <a:lvl8pPr marL="1371600" algn="ctr" defTabSz="457200" rtl="0" fontAlgn="base">
        <a:spcBef>
          <a:spcPct val="0"/>
        </a:spcBef>
        <a:spcAft>
          <a:spcPct val="0"/>
        </a:spcAft>
        <a:defRPr kumimoji="1" sz="4400">
          <a:solidFill>
            <a:schemeClr val="tx1"/>
          </a:solidFill>
          <a:latin typeface="Calibri" pitchFamily="34" charset="0"/>
          <a:ea typeface="宋体" pitchFamily="2" charset="-122"/>
        </a:defRPr>
      </a:lvl8pPr>
      <a:lvl9pPr marL="1828800" algn="ctr" defTabSz="457200" rtl="0" fontAlgn="base">
        <a:spcBef>
          <a:spcPct val="0"/>
        </a:spcBef>
        <a:spcAft>
          <a:spcPct val="0"/>
        </a:spcAft>
        <a:defRPr kumimoji="1" sz="4400">
          <a:solidFill>
            <a:schemeClr val="tx1"/>
          </a:solidFill>
          <a:latin typeface="Calibri" pitchFamily="34" charset="0"/>
          <a:ea typeface="宋体" pitchFamily="2" charset="-122"/>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kumimoji="1"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kumimoji="1"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umimoji="1"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kumimoji="1"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tif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2052" name="矩形 2"/>
          <p:cNvSpPr>
            <a:spLocks noChangeArrowheads="1"/>
          </p:cNvSpPr>
          <p:nvPr/>
        </p:nvSpPr>
        <p:spPr bwMode="auto">
          <a:xfrm>
            <a:off x="3540124" y="738423"/>
            <a:ext cx="5508625"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a:solidFill>
                  <a:schemeClr val="tx1"/>
                </a:solidFill>
                <a:latin typeface="Calibri" pitchFamily="34" charset="0"/>
                <a:ea typeface="宋体" pitchFamily="2" charset="-122"/>
              </a:defRPr>
            </a:lvl1pPr>
            <a:lvl2pPr marL="742950" indent="-285750">
              <a:defRPr kumimoji="1">
                <a:solidFill>
                  <a:schemeClr val="tx1"/>
                </a:solidFill>
                <a:latin typeface="Calibri" pitchFamily="34" charset="0"/>
                <a:ea typeface="宋体" pitchFamily="2" charset="-122"/>
              </a:defRPr>
            </a:lvl2pPr>
            <a:lvl3pPr marL="1143000" indent="-228600">
              <a:defRPr kumimoji="1">
                <a:solidFill>
                  <a:schemeClr val="tx1"/>
                </a:solidFill>
                <a:latin typeface="Calibri" pitchFamily="34" charset="0"/>
                <a:ea typeface="宋体" pitchFamily="2" charset="-122"/>
              </a:defRPr>
            </a:lvl3pPr>
            <a:lvl4pPr marL="1600200" indent="-228600">
              <a:defRPr kumimoji="1">
                <a:solidFill>
                  <a:schemeClr val="tx1"/>
                </a:solidFill>
                <a:latin typeface="Calibri" pitchFamily="34" charset="0"/>
                <a:ea typeface="宋体" pitchFamily="2" charset="-122"/>
              </a:defRPr>
            </a:lvl4pPr>
            <a:lvl5pPr marL="2057400" indent="-228600">
              <a:defRPr kumimoji="1">
                <a:solidFill>
                  <a:schemeClr val="tx1"/>
                </a:solidFill>
                <a:latin typeface="Calibri" pitchFamily="34" charset="0"/>
                <a:ea typeface="宋体" pitchFamily="2" charset="-122"/>
              </a:defRPr>
            </a:lvl5pPr>
            <a:lvl6pPr marL="25146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6pPr>
            <a:lvl7pPr marL="29718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7pPr>
            <a:lvl8pPr marL="34290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8pPr>
            <a:lvl9pPr marL="38862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9pPr>
          </a:lstStyle>
          <a:p>
            <a:pPr algn="ctr" eaLnBrk="1" hangingPunct="1">
              <a:defRPr/>
            </a:pPr>
            <a:r>
              <a:rPr lang="zh-CN" altLang="en-US"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机器学习</a:t>
            </a:r>
            <a:endParaRPr lang="en-US" altLang="zh-CN"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endParaRPr>
          </a:p>
          <a:p>
            <a:pPr algn="ctr" eaLnBrk="1" hangingPunct="1">
              <a:defRPr/>
            </a:pPr>
            <a:r>
              <a:rPr lang="zh-CN" altLang="en-US"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第</a:t>
            </a:r>
            <a:r>
              <a:rPr lang="en-US" altLang="zh-CN"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2</a:t>
            </a:r>
            <a:r>
              <a:rPr lang="zh-CN" altLang="en-US"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章   机器学习基本方法</a:t>
            </a:r>
            <a:endParaRPr lang="zh-CN" altLang="en-US" sz="2800" b="1" dirty="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endParaRPr>
          </a:p>
        </p:txBody>
      </p:sp>
      <p:sp>
        <p:nvSpPr>
          <p:cNvPr id="3076" name="TextBox 1"/>
          <p:cNvSpPr txBox="1">
            <a:spLocks noChangeArrowheads="1"/>
          </p:cNvSpPr>
          <p:nvPr/>
        </p:nvSpPr>
        <p:spPr bwMode="auto">
          <a:xfrm>
            <a:off x="4487863" y="2085975"/>
            <a:ext cx="30765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a:spcBef>
                <a:spcPct val="0"/>
              </a:spcBef>
              <a:buFontTx/>
              <a:buNone/>
            </a:pPr>
            <a:r>
              <a:rPr lang="zh-CN" altLang="en-US" sz="1800" b="1">
                <a:latin typeface="微软雅黑" panose="020B0503020204020204" pitchFamily="34" charset="-122"/>
                <a:ea typeface="微软雅黑" panose="020B0503020204020204" pitchFamily="34" charset="-122"/>
              </a:rPr>
              <a:t>复旦大学  </a:t>
            </a:r>
            <a:r>
              <a:rPr lang="zh-CN" altLang="en-US" b="1">
                <a:latin typeface="微软雅黑" panose="020B0503020204020204" pitchFamily="34" charset="-122"/>
                <a:ea typeface="微软雅黑" panose="020B0503020204020204" pitchFamily="34" charset="-122"/>
              </a:rPr>
              <a:t>赵卫东</a:t>
            </a:r>
            <a:r>
              <a:rPr lang="zh-CN" altLang="en-US" sz="1800" b="1">
                <a:latin typeface="微软雅黑" panose="020B0503020204020204" pitchFamily="34" charset="-122"/>
                <a:ea typeface="微软雅黑" panose="020B0503020204020204" pitchFamily="34" charset="-122"/>
              </a:rPr>
              <a:t>  博士</a:t>
            </a:r>
            <a:endParaRPr lang="en-US" altLang="zh-CN" sz="1800" b="1">
              <a:latin typeface="微软雅黑" panose="020B0503020204020204" pitchFamily="34" charset="-122"/>
              <a:ea typeface="微软雅黑" panose="020B0503020204020204" pitchFamily="34" charset="-122"/>
            </a:endParaRPr>
          </a:p>
        </p:txBody>
      </p:sp>
      <p:sp>
        <p:nvSpPr>
          <p:cNvPr id="3" name="TextBox 2"/>
          <p:cNvSpPr txBox="1"/>
          <p:nvPr/>
        </p:nvSpPr>
        <p:spPr>
          <a:xfrm>
            <a:off x="5272088" y="2755900"/>
            <a:ext cx="2152650" cy="307975"/>
          </a:xfrm>
          <a:prstGeom prst="rect">
            <a:avLst/>
          </a:prstGeom>
          <a:noFill/>
        </p:spPr>
        <p:txBody>
          <a:bodyPr wrap="none">
            <a:spAutoFit/>
          </a:bodyPr>
          <a:lstStyle/>
          <a:p>
            <a:pPr>
              <a:defRPr/>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wdzhao@fudan.edu.cn</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078" name="Picture 9" descr="http://homepage.fudan.edu.cn/wdzhao/files/2011/06/%E6%97%A0%E6%A0%87%E9%A2%98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9425" y="3063875"/>
            <a:ext cx="1470025" cy="147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9" name="Picture 8"/>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980621" y="457200"/>
            <a:ext cx="2585357" cy="3619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8910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常见概率分布</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2696123"/>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均匀分布</a:t>
                </a:r>
                <a:endParaRPr lang="en-US" altLang="zh-CN" sz="1800" dirty="0" smtClean="0">
                  <a:solidFill>
                    <a:srgbClr val="000000"/>
                  </a:solidFill>
                </a:endParaRPr>
              </a:p>
              <a:p>
                <a:r>
                  <a:rPr lang="zh-CN" altLang="en-US" sz="1800" dirty="0" smtClean="0">
                    <a:solidFill>
                      <a:srgbClr val="000000"/>
                    </a:solidFill>
                  </a:rPr>
                  <a:t>正态分布</a:t>
                </a:r>
                <a:endParaRPr lang="en-US" altLang="zh-CN" sz="1800" dirty="0" smtClean="0">
                  <a:solidFill>
                    <a:srgbClr val="000000"/>
                  </a:solidFill>
                </a:endParaRPr>
              </a:p>
              <a:p>
                <a14:m>
                  <m:oMath xmlns:m="http://schemas.openxmlformats.org/officeDocument/2006/math">
                    <m:r>
                      <a:rPr lang="en-US" altLang="zh-CN" sz="1800" i="1" dirty="0" smtClean="0">
                        <a:solidFill>
                          <a:srgbClr val="000000"/>
                        </a:solidFill>
                        <a:latin typeface="Cambria Math" panose="02040503050406030204" pitchFamily="18" charset="0"/>
                      </a:rPr>
                      <m:t>𝑡</m:t>
                    </m:r>
                  </m:oMath>
                </a14:m>
                <a:r>
                  <a:rPr lang="zh-CN" altLang="en-US" sz="1800" dirty="0" smtClean="0">
                    <a:solidFill>
                      <a:srgbClr val="000000"/>
                    </a:solidFill>
                  </a:rPr>
                  <a:t>分布</a:t>
                </a:r>
                <a:endParaRPr lang="en-US" altLang="zh-CN" sz="1800" dirty="0" smtClean="0">
                  <a:solidFill>
                    <a:srgbClr val="000000"/>
                  </a:solidFill>
                </a:endParaRPr>
              </a:p>
              <a:p>
                <a:r>
                  <a:rPr lang="zh-CN" altLang="en-US" sz="1800" dirty="0">
                    <a:solidFill>
                      <a:srgbClr val="000000"/>
                    </a:solidFill>
                  </a:rPr>
                  <a:t>卡方</a:t>
                </a:r>
                <a:r>
                  <a:rPr lang="zh-CN" altLang="en-US" sz="1800" dirty="0" smtClean="0">
                    <a:solidFill>
                      <a:srgbClr val="000000"/>
                    </a:solidFill>
                  </a:rPr>
                  <a:t>分布</a:t>
                </a:r>
                <a:endParaRPr lang="en-US" altLang="zh-CN" sz="1800" dirty="0" smtClean="0">
                  <a:solidFill>
                    <a:srgbClr val="000000"/>
                  </a:solidFill>
                </a:endParaRPr>
              </a:p>
              <a:p>
                <a:r>
                  <a:rPr lang="en-US" altLang="zh-CN" sz="1800" dirty="0" smtClean="0">
                    <a:solidFill>
                      <a:srgbClr val="000000"/>
                    </a:solidFill>
                  </a:rPr>
                  <a:t>F-</a:t>
                </a:r>
                <a:r>
                  <a:rPr lang="zh-CN" altLang="en-US" sz="1800" dirty="0" smtClean="0">
                    <a:solidFill>
                      <a:srgbClr val="000000"/>
                    </a:solidFill>
                  </a:rPr>
                  <a:t>分布</a:t>
                </a:r>
                <a:endParaRPr lang="en-US" altLang="zh-CN" sz="1800" dirty="0" smtClean="0">
                  <a:solidFill>
                    <a:srgbClr val="000000"/>
                  </a:solidFill>
                </a:endParaRPr>
              </a:p>
              <a:p>
                <a:r>
                  <a:rPr lang="zh-CN" altLang="en-US" sz="1800" dirty="0" smtClean="0">
                    <a:solidFill>
                      <a:srgbClr val="000000"/>
                    </a:solidFill>
                  </a:rPr>
                  <a:t>二项分布</a:t>
                </a:r>
                <a:endParaRPr lang="en-US" altLang="zh-CN" sz="1800" dirty="0" smtClean="0">
                  <a:solidFill>
                    <a:srgbClr val="000000"/>
                  </a:solidFill>
                </a:endParaRPr>
              </a:p>
              <a:p>
                <a:r>
                  <a:rPr lang="en-US" altLang="zh-CN" sz="1800" dirty="0" smtClean="0">
                    <a:solidFill>
                      <a:srgbClr val="000000"/>
                    </a:solidFill>
                  </a:rPr>
                  <a:t>0-1</a:t>
                </a:r>
                <a:r>
                  <a:rPr lang="zh-CN" altLang="en-US" sz="1800" dirty="0" smtClean="0">
                    <a:solidFill>
                      <a:srgbClr val="000000"/>
                    </a:solidFill>
                  </a:rPr>
                  <a:t>分布</a:t>
                </a:r>
                <a:endParaRPr lang="en-US" altLang="zh-CN" sz="1800" dirty="0" smtClean="0">
                  <a:solidFill>
                    <a:srgbClr val="000000"/>
                  </a:solidFill>
                </a:endParaRPr>
              </a:p>
              <a:p>
                <a:r>
                  <a:rPr lang="en-US" altLang="zh-CN" sz="1800" dirty="0" smtClean="0">
                    <a:solidFill>
                      <a:srgbClr val="000000"/>
                    </a:solidFill>
                  </a:rPr>
                  <a:t>Poisson</a:t>
                </a:r>
                <a:r>
                  <a:rPr lang="zh-CN" altLang="en-US" sz="1800" dirty="0" smtClean="0">
                    <a:solidFill>
                      <a:srgbClr val="000000"/>
                    </a:solidFill>
                  </a:rPr>
                  <a:t>分布</a:t>
                </a:r>
                <a:endParaRPr lang="en-US" altLang="zh-CN" sz="1400" dirty="0" smtClean="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2696123"/>
              </a:xfrm>
              <a:prstGeom prst="rect">
                <a:avLst/>
              </a:prstGeom>
              <a:blipFill>
                <a:blip r:embed="rId2"/>
                <a:stretch>
                  <a:fillRect l="-530" t="-1810" b="-2941"/>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10512738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36110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参数估计</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9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参数估计是</a:t>
            </a:r>
            <a:r>
              <a:rPr lang="zh-CN" altLang="en-US" sz="1800" dirty="0">
                <a:solidFill>
                  <a:srgbClr val="000000"/>
                </a:solidFill>
              </a:rPr>
              <a:t>用样本统计量去估计总体的</a:t>
            </a:r>
            <a:r>
              <a:rPr lang="zh-CN" altLang="en-US" sz="1800" dirty="0" smtClean="0">
                <a:solidFill>
                  <a:srgbClr val="000000"/>
                </a:solidFill>
              </a:rPr>
              <a:t>参数，即</a:t>
            </a:r>
            <a:r>
              <a:rPr lang="zh-CN" altLang="en-US" sz="1800" dirty="0">
                <a:solidFill>
                  <a:srgbClr val="000000"/>
                </a:solidFill>
              </a:rPr>
              <a:t>根据样本数据选择统计量去推断总体的分布或数字</a:t>
            </a:r>
            <a:r>
              <a:rPr lang="zh-CN" altLang="en-US" sz="1800" dirty="0" smtClean="0">
                <a:solidFill>
                  <a:srgbClr val="000000"/>
                </a:solidFill>
              </a:rPr>
              <a:t>特征</a:t>
            </a:r>
            <a:endParaRPr lang="en-US" altLang="zh-CN" sz="1800" dirty="0" smtClean="0">
              <a:solidFill>
                <a:srgbClr val="000000"/>
              </a:solidFill>
            </a:endParaRPr>
          </a:p>
          <a:p>
            <a:r>
              <a:rPr lang="zh-CN" altLang="en-US" sz="1800" dirty="0" smtClean="0">
                <a:solidFill>
                  <a:srgbClr val="000000"/>
                </a:solidFill>
              </a:rPr>
              <a:t>估计</a:t>
            </a:r>
            <a:r>
              <a:rPr lang="zh-CN" altLang="en-US" sz="1800" dirty="0">
                <a:solidFill>
                  <a:srgbClr val="000000"/>
                </a:solidFill>
              </a:rPr>
              <a:t>参数的</a:t>
            </a:r>
            <a:r>
              <a:rPr lang="zh-CN" altLang="en-US" sz="1800" dirty="0" smtClean="0">
                <a:solidFill>
                  <a:srgbClr val="000000"/>
                </a:solidFill>
              </a:rPr>
              <a:t>目的，是</a:t>
            </a:r>
            <a:r>
              <a:rPr lang="zh-CN" altLang="en-US" sz="1800" dirty="0">
                <a:solidFill>
                  <a:srgbClr val="000000"/>
                </a:solidFill>
              </a:rPr>
              <a:t>希望用较少的参数去描述数据的</a:t>
            </a:r>
            <a:r>
              <a:rPr lang="zh-CN" altLang="en-US" sz="1800" dirty="0" smtClean="0">
                <a:solidFill>
                  <a:srgbClr val="000000"/>
                </a:solidFill>
              </a:rPr>
              <a:t>总体分布，前提</a:t>
            </a:r>
            <a:r>
              <a:rPr lang="zh-CN" altLang="en-US" sz="1800" dirty="0">
                <a:solidFill>
                  <a:srgbClr val="000000"/>
                </a:solidFill>
              </a:rPr>
              <a:t>是要了解样本</a:t>
            </a:r>
            <a:r>
              <a:rPr lang="zh-CN" altLang="en-US" sz="1800" dirty="0" smtClean="0">
                <a:solidFill>
                  <a:srgbClr val="000000"/>
                </a:solidFill>
              </a:rPr>
              <a:t>总体分布（如正态分布），这样</a:t>
            </a:r>
            <a:r>
              <a:rPr lang="zh-CN" altLang="en-US" sz="1800" dirty="0">
                <a:solidFill>
                  <a:srgbClr val="000000"/>
                </a:solidFill>
              </a:rPr>
              <a:t>就只需要估计其中参数的值。如果无法确认</a:t>
            </a:r>
            <a:r>
              <a:rPr lang="zh-CN" altLang="en-US" sz="1800" dirty="0" smtClean="0">
                <a:solidFill>
                  <a:srgbClr val="000000"/>
                </a:solidFill>
              </a:rPr>
              <a:t>总体分布，那</a:t>
            </a:r>
            <a:r>
              <a:rPr lang="zh-CN" altLang="en-US" sz="1800" dirty="0">
                <a:solidFill>
                  <a:srgbClr val="000000"/>
                </a:solidFill>
              </a:rPr>
              <a:t>就要采用非参数估计的</a:t>
            </a:r>
            <a:r>
              <a:rPr lang="zh-CN" altLang="en-US" sz="1800" dirty="0" smtClean="0">
                <a:solidFill>
                  <a:srgbClr val="000000"/>
                </a:solidFill>
              </a:rPr>
              <a:t>方法</a:t>
            </a:r>
            <a:endParaRPr lang="en-US" altLang="zh-CN" sz="1800" dirty="0" smtClean="0">
              <a:solidFill>
                <a:srgbClr val="000000"/>
              </a:solidFill>
            </a:endParaRPr>
          </a:p>
          <a:p>
            <a:r>
              <a:rPr lang="zh-CN" altLang="en-US" sz="1800" dirty="0" smtClean="0">
                <a:solidFill>
                  <a:srgbClr val="000000"/>
                </a:solidFill>
              </a:rPr>
              <a:t>参数估计</a:t>
            </a:r>
            <a:r>
              <a:rPr lang="zh-CN" altLang="en-US" sz="1800" dirty="0">
                <a:solidFill>
                  <a:srgbClr val="000000"/>
                </a:solidFill>
              </a:rPr>
              <a:t>是统计推断的种基本</a:t>
            </a:r>
            <a:r>
              <a:rPr lang="zh-CN" altLang="en-US" sz="1800" dirty="0" smtClean="0">
                <a:solidFill>
                  <a:srgbClr val="000000"/>
                </a:solidFill>
              </a:rPr>
              <a:t>形式， </a:t>
            </a:r>
            <a:r>
              <a:rPr lang="zh-CN" altLang="en-US" sz="1800" dirty="0">
                <a:solidFill>
                  <a:srgbClr val="000000"/>
                </a:solidFill>
              </a:rPr>
              <a:t>分为点估计和区间估计两部分</a:t>
            </a:r>
            <a:r>
              <a:rPr lang="zh-CN" altLang="en-US" sz="1800" dirty="0" smtClean="0">
                <a:solidFill>
                  <a:srgbClr val="000000"/>
                </a:solidFill>
              </a:rPr>
              <a:t>。其中</a:t>
            </a:r>
            <a:r>
              <a:rPr lang="zh-CN" altLang="en-US" sz="1800" dirty="0">
                <a:solidFill>
                  <a:srgbClr val="000000"/>
                </a:solidFill>
              </a:rPr>
              <a:t>有多种</a:t>
            </a:r>
            <a:r>
              <a:rPr lang="zh-CN" altLang="en-US" sz="1800" dirty="0" smtClean="0">
                <a:solidFill>
                  <a:srgbClr val="000000"/>
                </a:solidFill>
              </a:rPr>
              <a:t>方法，除了</a:t>
            </a:r>
            <a:r>
              <a:rPr lang="zh-CN" altLang="en-US" sz="1800" dirty="0">
                <a:solidFill>
                  <a:srgbClr val="000000"/>
                </a:solidFill>
              </a:rPr>
              <a:t>最基本的最小二乘法和极大似然法、贝叶斯估计、极大</a:t>
            </a:r>
            <a:r>
              <a:rPr lang="zh-CN" altLang="en-US" sz="1800" dirty="0" smtClean="0">
                <a:solidFill>
                  <a:srgbClr val="000000"/>
                </a:solidFill>
              </a:rPr>
              <a:t>后验估计，还有</a:t>
            </a:r>
            <a:r>
              <a:rPr lang="zh-CN" altLang="en-US" sz="1800" dirty="0">
                <a:solidFill>
                  <a:srgbClr val="000000"/>
                </a:solidFill>
              </a:rPr>
              <a:t>矩估计、一致最小方差无偏估计、最小风险估计、最小二乘法、最小风险法和极小化极大熵法</a:t>
            </a:r>
            <a:r>
              <a:rPr lang="zh-CN" altLang="en-US" sz="1800" dirty="0" smtClean="0">
                <a:solidFill>
                  <a:srgbClr val="000000"/>
                </a:solidFill>
              </a:rPr>
              <a:t>等</a:t>
            </a:r>
            <a:endParaRPr lang="en-US" altLang="zh-CN" sz="1400" dirty="0" smtClean="0">
              <a:solidFill>
                <a:srgbClr val="000000"/>
              </a:solidFill>
            </a:endParaRPr>
          </a:p>
        </p:txBody>
      </p:sp>
    </p:spTree>
    <p:extLst>
      <p:ext uri="{BB962C8B-B14F-4D97-AF65-F5344CB8AC3E}">
        <p14:creationId xmlns:p14="http://schemas.microsoft.com/office/powerpoint/2010/main" val="10169756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36110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假设检验</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3305520"/>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假设检验假设检验是先对总体的</a:t>
                </a:r>
                <a:r>
                  <a:rPr lang="zh-CN" altLang="en-US" sz="1800" dirty="0" smtClean="0">
                    <a:solidFill>
                      <a:srgbClr val="000000"/>
                    </a:solidFill>
                  </a:rPr>
                  <a:t>参数（或</a:t>
                </a:r>
                <a:r>
                  <a:rPr lang="zh-CN" altLang="en-US" sz="1800" dirty="0">
                    <a:solidFill>
                      <a:srgbClr val="000000"/>
                    </a:solidFill>
                  </a:rPr>
                  <a:t>分布</a:t>
                </a:r>
                <a:r>
                  <a:rPr lang="zh-CN" altLang="en-US" sz="1800" dirty="0" smtClean="0">
                    <a:solidFill>
                      <a:srgbClr val="000000"/>
                    </a:solidFill>
                  </a:rPr>
                  <a:t>形式）提出</a:t>
                </a:r>
                <a:r>
                  <a:rPr lang="zh-CN" altLang="en-US" sz="1800" dirty="0">
                    <a:solidFill>
                      <a:srgbClr val="000000"/>
                    </a:solidFill>
                  </a:rPr>
                  <a:t>某种</a:t>
                </a:r>
                <a:r>
                  <a:rPr lang="zh-CN" altLang="en-US" sz="1800" dirty="0" smtClean="0">
                    <a:solidFill>
                      <a:srgbClr val="000000"/>
                    </a:solidFill>
                  </a:rPr>
                  <a:t>假设，然后</a:t>
                </a:r>
                <a:r>
                  <a:rPr lang="zh-CN" altLang="en-US" sz="1800" dirty="0">
                    <a:solidFill>
                      <a:srgbClr val="000000"/>
                    </a:solidFill>
                  </a:rPr>
                  <a:t>利用样本信息判断假设是否成立的过程。假设检验的基本思想是小概率反证法</a:t>
                </a:r>
                <a:r>
                  <a:rPr lang="zh-CN" altLang="en-US" sz="1800" dirty="0" smtClean="0">
                    <a:solidFill>
                      <a:srgbClr val="000000"/>
                    </a:solidFill>
                  </a:rPr>
                  <a:t>思想</a:t>
                </a:r>
                <a:endParaRPr lang="en-US" altLang="zh-CN" sz="1800" dirty="0">
                  <a:solidFill>
                    <a:srgbClr val="000000"/>
                  </a:solidFill>
                </a:endParaRPr>
              </a:p>
              <a:p>
                <a:r>
                  <a:rPr lang="zh-CN" altLang="en-US" sz="1800" dirty="0" smtClean="0">
                    <a:solidFill>
                      <a:srgbClr val="000000"/>
                    </a:solidFill>
                  </a:rPr>
                  <a:t>假设检验</a:t>
                </a:r>
                <a:r>
                  <a:rPr lang="zh-CN" altLang="en-US" sz="1800" dirty="0">
                    <a:solidFill>
                      <a:srgbClr val="000000"/>
                    </a:solidFill>
                  </a:rPr>
                  <a:t>包括</a:t>
                </a:r>
                <a:r>
                  <a:rPr lang="zh-CN" altLang="en-US" sz="1800" dirty="0" smtClean="0">
                    <a:solidFill>
                      <a:srgbClr val="000000"/>
                    </a:solidFill>
                  </a:rPr>
                  <a:t>原假设与</a:t>
                </a:r>
                <a:r>
                  <a:rPr lang="zh-CN" altLang="en-US" sz="1800" dirty="0">
                    <a:solidFill>
                      <a:srgbClr val="000000"/>
                    </a:solidFill>
                  </a:rPr>
                  <a:t>备选</a:t>
                </a:r>
                <a:r>
                  <a:rPr lang="zh-CN" altLang="en-US" sz="1800" dirty="0" smtClean="0">
                    <a:solidFill>
                      <a:srgbClr val="000000"/>
                    </a:solidFill>
                  </a:rPr>
                  <a:t>假设。</a:t>
                </a:r>
                <a:r>
                  <a:rPr lang="zh-CN" altLang="en-US" sz="1800" dirty="0">
                    <a:solidFill>
                      <a:srgbClr val="000000"/>
                    </a:solidFill>
                  </a:rPr>
                  <a:t>其中检验假设正确性的是</a:t>
                </a:r>
                <a:r>
                  <a:rPr lang="zh-CN" altLang="en-US" sz="1800" dirty="0" smtClean="0">
                    <a:solidFill>
                      <a:srgbClr val="000000"/>
                    </a:solidFill>
                  </a:rPr>
                  <a:t>原假设，</a:t>
                </a:r>
                <a:r>
                  <a:rPr lang="en-US" altLang="zh-CN" sz="1800" dirty="0" smtClean="0">
                    <a:solidFill>
                      <a:srgbClr val="000000"/>
                    </a:solidFill>
                  </a:rPr>
                  <a:t> </a:t>
                </a:r>
                <a:r>
                  <a:rPr lang="zh-CN" altLang="en-US" sz="1800" dirty="0">
                    <a:solidFill>
                      <a:srgbClr val="000000"/>
                    </a:solidFill>
                  </a:rPr>
                  <a:t>表明未知参数的看法。而备选假设通常反映研究者对参数可能数值对立的</a:t>
                </a:r>
                <a:r>
                  <a:rPr lang="zh-CN" altLang="en-US" sz="1800" dirty="0" smtClean="0">
                    <a:solidFill>
                      <a:srgbClr val="000000"/>
                    </a:solidFill>
                  </a:rPr>
                  <a:t>看法</a:t>
                </a:r>
                <a:endParaRPr lang="en-US" altLang="zh-CN" sz="1800" dirty="0">
                  <a:solidFill>
                    <a:srgbClr val="000000"/>
                  </a:solidFill>
                </a:endParaRPr>
              </a:p>
              <a:p>
                <a:r>
                  <a:rPr lang="zh-CN" altLang="en-US" sz="1800" dirty="0" smtClean="0">
                    <a:solidFill>
                      <a:srgbClr val="000000"/>
                    </a:solidFill>
                  </a:rPr>
                  <a:t>假设检验</a:t>
                </a:r>
                <a:r>
                  <a:rPr lang="zh-CN" altLang="en-US" sz="1800" dirty="0">
                    <a:solidFill>
                      <a:srgbClr val="000000"/>
                    </a:solidFill>
                  </a:rPr>
                  <a:t>的具体过程</a:t>
                </a:r>
                <a:r>
                  <a:rPr lang="zh-CN" altLang="en-US" sz="1800" dirty="0" smtClean="0">
                    <a:solidFill>
                      <a:srgbClr val="000000"/>
                    </a:solidFill>
                  </a:rPr>
                  <a:t>如下：首先</a:t>
                </a:r>
                <a:r>
                  <a:rPr lang="zh-CN" altLang="en-US" sz="1800" dirty="0">
                    <a:solidFill>
                      <a:srgbClr val="000000"/>
                    </a:solidFill>
                  </a:rPr>
                  <a:t>所研究问题的总体做某种</a:t>
                </a:r>
                <a:r>
                  <a:rPr lang="zh-CN" altLang="en-US" sz="1800" dirty="0" smtClean="0">
                    <a:solidFill>
                      <a:srgbClr val="000000"/>
                    </a:solidFill>
                  </a:rPr>
                  <a:t>假设，记</a:t>
                </a:r>
                <a:r>
                  <a:rPr lang="zh-CN" altLang="en-US" sz="1800" dirty="0">
                    <a:solidFill>
                      <a:srgbClr val="000000"/>
                    </a:solidFill>
                  </a:rPr>
                  <a:t>作</a:t>
                </a:r>
                <a:r>
                  <a:rPr lang="en-US" altLang="zh-CN" sz="1800" dirty="0" smtClean="0">
                    <a:solidFill>
                      <a:srgbClr val="000000"/>
                    </a:solidFill>
                  </a:rPr>
                  <a:t>HO</a:t>
                </a:r>
                <a:r>
                  <a:rPr lang="zh-CN" altLang="en-US" sz="1800" dirty="0" smtClean="0">
                    <a:solidFill>
                      <a:srgbClr val="000000"/>
                    </a:solidFill>
                  </a:rPr>
                  <a:t>；选取</a:t>
                </a:r>
                <a:r>
                  <a:rPr lang="zh-CN" altLang="en-US" sz="1800" dirty="0">
                    <a:solidFill>
                      <a:srgbClr val="000000"/>
                    </a:solidFill>
                  </a:rPr>
                  <a:t>合适的</a:t>
                </a:r>
                <a:r>
                  <a:rPr lang="zh-CN" altLang="en-US" sz="1800" dirty="0" smtClean="0">
                    <a:solidFill>
                      <a:srgbClr val="000000"/>
                    </a:solidFill>
                  </a:rPr>
                  <a:t>统计量，这个</a:t>
                </a:r>
                <a:r>
                  <a:rPr lang="zh-CN" altLang="en-US" sz="1800" dirty="0">
                    <a:solidFill>
                      <a:srgbClr val="000000"/>
                    </a:solidFill>
                  </a:rPr>
                  <a:t>统计量的选取要使得在假设</a:t>
                </a:r>
                <a:r>
                  <a:rPr lang="en-US" altLang="zh-CN" sz="1800" dirty="0">
                    <a:solidFill>
                      <a:srgbClr val="000000"/>
                    </a:solidFill>
                  </a:rPr>
                  <a:t>HO</a:t>
                </a:r>
                <a:r>
                  <a:rPr lang="zh-CN" altLang="en-US" sz="1800" dirty="0">
                    <a:solidFill>
                      <a:srgbClr val="000000"/>
                    </a:solidFill>
                  </a:rPr>
                  <a:t>成立</a:t>
                </a:r>
                <a:r>
                  <a:rPr lang="zh-CN" altLang="en-US" sz="1800" dirty="0" smtClean="0">
                    <a:solidFill>
                      <a:srgbClr val="000000"/>
                    </a:solidFill>
                  </a:rPr>
                  <a:t>时，其</a:t>
                </a:r>
                <a:r>
                  <a:rPr lang="zh-CN" altLang="en-US" sz="1800" dirty="0">
                    <a:solidFill>
                      <a:srgbClr val="000000"/>
                    </a:solidFill>
                  </a:rPr>
                  <a:t>分布为</a:t>
                </a:r>
                <a:r>
                  <a:rPr lang="zh-CN" altLang="en-US" sz="1800" dirty="0" smtClean="0">
                    <a:solidFill>
                      <a:srgbClr val="000000"/>
                    </a:solidFill>
                  </a:rPr>
                  <a:t>已知；由</a:t>
                </a:r>
                <a:r>
                  <a:rPr lang="zh-CN" altLang="en-US" sz="1800" dirty="0">
                    <a:solidFill>
                      <a:srgbClr val="000000"/>
                    </a:solidFill>
                  </a:rPr>
                  <a:t>实测的</a:t>
                </a:r>
                <a:r>
                  <a:rPr lang="zh-CN" altLang="en-US" sz="1800" dirty="0" smtClean="0">
                    <a:solidFill>
                      <a:srgbClr val="000000"/>
                    </a:solidFill>
                  </a:rPr>
                  <a:t>样本，计算</a:t>
                </a:r>
                <a:r>
                  <a:rPr lang="zh-CN" altLang="en-US" sz="1800" dirty="0">
                    <a:solidFill>
                      <a:srgbClr val="000000"/>
                    </a:solidFill>
                  </a:rPr>
                  <a:t>出统计量的</a:t>
                </a:r>
                <a:r>
                  <a:rPr lang="zh-CN" altLang="en-US" sz="1800" dirty="0" smtClean="0">
                    <a:solidFill>
                      <a:srgbClr val="000000"/>
                    </a:solidFill>
                  </a:rPr>
                  <a:t>值，并</a:t>
                </a:r>
                <a:r>
                  <a:rPr lang="zh-CN" altLang="en-US" sz="1800" dirty="0">
                    <a:solidFill>
                      <a:srgbClr val="000000"/>
                    </a:solidFill>
                  </a:rPr>
                  <a:t>根据预先给定的显著性水平进行</a:t>
                </a:r>
                <a:r>
                  <a:rPr lang="zh-CN" altLang="en-US" sz="1800" dirty="0" smtClean="0">
                    <a:solidFill>
                      <a:srgbClr val="000000"/>
                    </a:solidFill>
                  </a:rPr>
                  <a:t>检验，做出</a:t>
                </a:r>
                <a:r>
                  <a:rPr lang="zh-CN" altLang="en-US" sz="1800" dirty="0">
                    <a:solidFill>
                      <a:srgbClr val="000000"/>
                    </a:solidFill>
                  </a:rPr>
                  <a:t>拒绝或接受假设</a:t>
                </a:r>
                <a:r>
                  <a:rPr lang="en-US" altLang="zh-CN" sz="1800" dirty="0">
                    <a:solidFill>
                      <a:srgbClr val="000000"/>
                    </a:solidFill>
                  </a:rPr>
                  <a:t>HO</a:t>
                </a:r>
                <a:r>
                  <a:rPr lang="zh-CN" altLang="en-US" sz="1800" dirty="0">
                    <a:solidFill>
                      <a:srgbClr val="000000"/>
                    </a:solidFill>
                  </a:rPr>
                  <a:t>的</a:t>
                </a:r>
                <a:r>
                  <a:rPr lang="zh-CN" altLang="en-US" sz="1800" dirty="0" smtClean="0">
                    <a:solidFill>
                      <a:srgbClr val="000000"/>
                    </a:solidFill>
                  </a:rPr>
                  <a:t>判断</a:t>
                </a:r>
                <a:endParaRPr lang="en-US" altLang="zh-CN" sz="1800" dirty="0" smtClean="0">
                  <a:solidFill>
                    <a:srgbClr val="000000"/>
                  </a:solidFill>
                </a:endParaRPr>
              </a:p>
              <a:p>
                <a:r>
                  <a:rPr lang="zh-CN" altLang="en-US" sz="1800" dirty="0" smtClean="0">
                    <a:solidFill>
                      <a:srgbClr val="000000"/>
                    </a:solidFill>
                  </a:rPr>
                  <a:t>常用</a:t>
                </a:r>
                <a:r>
                  <a:rPr lang="zh-CN" altLang="en-US" sz="1800" dirty="0">
                    <a:solidFill>
                      <a:srgbClr val="000000"/>
                    </a:solidFill>
                  </a:rPr>
                  <a:t>的假设检验方法有</a:t>
                </a:r>
                <a14:m>
                  <m:oMath xmlns:m="http://schemas.openxmlformats.org/officeDocument/2006/math">
                    <m:r>
                      <a:rPr lang="en-US" altLang="zh-CN" sz="1800" i="1" dirty="0" smtClean="0">
                        <a:solidFill>
                          <a:srgbClr val="000000"/>
                        </a:solidFill>
                        <a:latin typeface="Cambria Math" panose="02040503050406030204" pitchFamily="18" charset="0"/>
                      </a:rPr>
                      <m:t>𝑢</m:t>
                    </m:r>
                  </m:oMath>
                </a14:m>
                <a:r>
                  <a:rPr lang="zh-CN" altLang="en-US" sz="1800" dirty="0">
                    <a:solidFill>
                      <a:srgbClr val="000000"/>
                    </a:solidFill>
                  </a:rPr>
                  <a:t>检验法、</a:t>
                </a:r>
                <a14:m>
                  <m:oMath xmlns:m="http://schemas.openxmlformats.org/officeDocument/2006/math">
                    <m:r>
                      <a:rPr lang="en-US" altLang="zh-CN" sz="1800" i="1" dirty="0" smtClean="0">
                        <a:solidFill>
                          <a:srgbClr val="000000"/>
                        </a:solidFill>
                        <a:latin typeface="Cambria Math" panose="02040503050406030204" pitchFamily="18" charset="0"/>
                      </a:rPr>
                      <m:t>𝑡</m:t>
                    </m:r>
                  </m:oMath>
                </a14:m>
                <a:r>
                  <a:rPr lang="zh-CN" altLang="en-US" sz="1800" dirty="0">
                    <a:solidFill>
                      <a:srgbClr val="000000"/>
                    </a:solidFill>
                  </a:rPr>
                  <a:t>检验法</a:t>
                </a:r>
                <a:r>
                  <a:rPr lang="zh-CN" altLang="en-US" sz="1800" dirty="0" smtClean="0">
                    <a:solidFill>
                      <a:srgbClr val="000000"/>
                    </a:solidFill>
                  </a:rPr>
                  <a:t>、</a:t>
                </a:r>
                <a14:m>
                  <m:oMath xmlns:m="http://schemas.openxmlformats.org/officeDocument/2006/math">
                    <m:r>
                      <a:rPr lang="en-US" altLang="zh-CN" sz="1800" i="1" dirty="0" smtClean="0">
                        <a:solidFill>
                          <a:srgbClr val="000000"/>
                        </a:solidFill>
                        <a:latin typeface="Cambria Math" panose="02040503050406030204" pitchFamily="18" charset="0"/>
                      </a:rPr>
                      <m:t>𝑥</m:t>
                    </m:r>
                    <m:r>
                      <a:rPr lang="en-US" altLang="zh-CN" sz="1800" i="1" baseline="-25000" dirty="0" smtClean="0">
                        <a:solidFill>
                          <a:srgbClr val="000000"/>
                        </a:solidFill>
                        <a:latin typeface="Cambria Math" panose="02040503050406030204" pitchFamily="18" charset="0"/>
                      </a:rPr>
                      <m:t>2</m:t>
                    </m:r>
                  </m:oMath>
                </a14:m>
                <a:r>
                  <a:rPr lang="zh-CN" altLang="en-US" sz="1800" dirty="0" smtClean="0">
                    <a:solidFill>
                      <a:srgbClr val="000000"/>
                    </a:solidFill>
                  </a:rPr>
                  <a:t>检验法（卡方检验）、</a:t>
                </a:r>
                <a14:m>
                  <m:oMath xmlns:m="http://schemas.openxmlformats.org/officeDocument/2006/math">
                    <m:r>
                      <a:rPr lang="en-US" altLang="zh-CN" sz="1800" i="1" dirty="0" smtClean="0">
                        <a:solidFill>
                          <a:srgbClr val="000000"/>
                        </a:solidFill>
                        <a:latin typeface="Cambria Math" panose="02040503050406030204" pitchFamily="18" charset="0"/>
                      </a:rPr>
                      <m:t>𝐹</m:t>
                    </m:r>
                  </m:oMath>
                </a14:m>
                <a:r>
                  <a:rPr lang="zh-CN" altLang="en-US" sz="1800" dirty="0">
                    <a:solidFill>
                      <a:srgbClr val="000000"/>
                    </a:solidFill>
                  </a:rPr>
                  <a:t>检验法、秩和检验</a:t>
                </a:r>
                <a:r>
                  <a:rPr lang="zh-CN" altLang="en-US" sz="1800" dirty="0" smtClean="0">
                    <a:solidFill>
                      <a:srgbClr val="000000"/>
                    </a:solidFill>
                  </a:rPr>
                  <a:t>等</a:t>
                </a:r>
                <a:endParaRPr lang="en-US" altLang="zh-CN" sz="1400" dirty="0" smtClean="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3305520"/>
              </a:xfrm>
              <a:prstGeom prst="rect">
                <a:avLst/>
              </a:prstGeom>
              <a:blipFill>
                <a:blip r:embed="rId2"/>
                <a:stretch>
                  <a:fillRect l="-530" t="-923" b="-1476"/>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15465552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36110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假设检验</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2640723"/>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显著性检验是根据一定的理论或经验， 认为某一 假设 </a:t>
                </a:r>
                <a:r>
                  <a:rPr lang="en-US" altLang="zh-CN" sz="1800" dirty="0" smtClean="0">
                    <a:solidFill>
                      <a:srgbClr val="000000"/>
                    </a:solidFill>
                  </a:rPr>
                  <a:t>HO</a:t>
                </a:r>
                <a:r>
                  <a:rPr lang="zh-CN" altLang="en-US" sz="1800" dirty="0" smtClean="0">
                    <a:solidFill>
                      <a:srgbClr val="000000"/>
                    </a:solidFill>
                  </a:rPr>
                  <a:t>成立。例如，首先假设人的收入是服从</a:t>
                </a:r>
                <a:r>
                  <a:rPr lang="en-US" altLang="zh-CN" sz="1800" dirty="0" smtClean="0">
                    <a:solidFill>
                      <a:srgbClr val="000000"/>
                    </a:solidFill>
                  </a:rPr>
                  <a:t>F</a:t>
                </a:r>
                <a:r>
                  <a:rPr lang="zh-CN" altLang="en-US" sz="1800" dirty="0" smtClean="0">
                    <a:solidFill>
                      <a:srgbClr val="000000"/>
                    </a:solidFill>
                  </a:rPr>
                  <a:t>在分布的。当收集了一定的收入数据后。可以评价实际数据与理论假设</a:t>
                </a:r>
                <a:r>
                  <a:rPr lang="en-US" altLang="zh-CN" sz="1800" dirty="0" smtClean="0">
                    <a:solidFill>
                      <a:srgbClr val="000000"/>
                    </a:solidFill>
                  </a:rPr>
                  <a:t>HO &gt;</a:t>
                </a:r>
                <a:r>
                  <a:rPr lang="zh-CN" altLang="en-US" sz="1800" dirty="0" smtClean="0">
                    <a:solidFill>
                      <a:srgbClr val="000000"/>
                    </a:solidFill>
                  </a:rPr>
                  <a:t>间的偏离，如果偏离达到了“显著”的程度就拒绝</a:t>
                </a:r>
                <a:r>
                  <a:rPr lang="en-US" altLang="zh-CN" sz="1800" dirty="0" smtClean="0">
                    <a:solidFill>
                      <a:srgbClr val="000000"/>
                    </a:solidFill>
                  </a:rPr>
                  <a:t>H10</a:t>
                </a:r>
                <a:r>
                  <a:rPr lang="zh-CN" altLang="en-US" sz="1800" dirty="0" smtClean="0">
                    <a:solidFill>
                      <a:srgbClr val="000000"/>
                    </a:solidFill>
                  </a:rPr>
                  <a:t>假设，这样的检验方法称为显著性检验</a:t>
                </a:r>
                <a:endParaRPr lang="en-US" altLang="zh-CN" sz="1800" dirty="0" smtClean="0">
                  <a:solidFill>
                    <a:srgbClr val="000000"/>
                  </a:solidFill>
                </a:endParaRPr>
              </a:p>
              <a:p>
                <a:r>
                  <a:rPr lang="zh-CN" altLang="en-US" sz="1800" dirty="0" smtClean="0">
                    <a:solidFill>
                      <a:srgbClr val="000000"/>
                    </a:solidFill>
                  </a:rPr>
                  <a:t>显著程度从中心的</a:t>
                </a:r>
                <a:r>
                  <a:rPr lang="en-US" altLang="zh-CN" sz="1800" dirty="0" smtClean="0">
                    <a:solidFill>
                      <a:srgbClr val="000000"/>
                    </a:solidFill>
                  </a:rPr>
                  <a:t>H0“</a:t>
                </a:r>
                <a:r>
                  <a:rPr lang="zh-CN" altLang="en-US" sz="1800" dirty="0" smtClean="0">
                    <a:solidFill>
                      <a:srgbClr val="000000"/>
                    </a:solidFill>
                  </a:rPr>
                  <a:t>非常显著”开始向外不断移动，当偏离达到某一较低显著的程度</a:t>
                </a:r>
                <a14:m>
                  <m:oMath xmlns:m="http://schemas.openxmlformats.org/officeDocument/2006/math">
                    <m:r>
                      <a:rPr lang="zh-CN" altLang="en-US" sz="1800" i="1" smtClean="0">
                        <a:solidFill>
                          <a:srgbClr val="000000"/>
                        </a:solidFill>
                        <a:latin typeface="Cambria Math" panose="02040503050406030204" pitchFamily="18" charset="0"/>
                      </a:rPr>
                      <m:t>𝛼</m:t>
                    </m:r>
                  </m:oMath>
                </a14:m>
                <a:r>
                  <a:rPr lang="zh-CN" altLang="en-US" sz="1800" dirty="0" smtClean="0">
                    <a:solidFill>
                      <a:srgbClr val="000000"/>
                    </a:solidFill>
                  </a:rPr>
                  <a:t>（如</a:t>
                </a:r>
                <a:r>
                  <a:rPr lang="en-US" altLang="zh-CN" sz="1800" dirty="0" smtClean="0">
                    <a:solidFill>
                      <a:srgbClr val="000000"/>
                    </a:solidFill>
                  </a:rPr>
                  <a:t>0.05</a:t>
                </a:r>
                <a:r>
                  <a:rPr lang="zh-CN" altLang="en-US" sz="1800" dirty="0" smtClean="0">
                    <a:solidFill>
                      <a:srgbClr val="000000"/>
                    </a:solidFill>
                  </a:rPr>
                  <a:t>）时，再看</a:t>
                </a:r>
                <a:r>
                  <a:rPr lang="en-US" altLang="zh-CN" sz="1800" dirty="0" smtClean="0">
                    <a:solidFill>
                      <a:srgbClr val="000000"/>
                    </a:solidFill>
                  </a:rPr>
                  <a:t>H0</a:t>
                </a:r>
                <a:r>
                  <a:rPr lang="zh-CN" altLang="en-US" sz="1800" dirty="0" smtClean="0">
                    <a:solidFill>
                      <a:srgbClr val="000000"/>
                    </a:solidFill>
                  </a:rPr>
                  <a:t>假设，已经很难证明其正确了，这时就可以认为</a:t>
                </a:r>
                <a:r>
                  <a:rPr lang="en-US" altLang="zh-CN" sz="1800" dirty="0" smtClean="0">
                    <a:solidFill>
                      <a:srgbClr val="000000"/>
                    </a:solidFill>
                  </a:rPr>
                  <a:t>H0</a:t>
                </a:r>
                <a:r>
                  <a:rPr lang="zh-CN" altLang="en-US" sz="1800" dirty="0" smtClean="0">
                    <a:solidFill>
                      <a:srgbClr val="000000"/>
                    </a:solidFill>
                  </a:rPr>
                  <a:t>假设不成立，也就是被拒绝了， 就是它成立的概率不超过</a:t>
                </a:r>
                <a14:m>
                  <m:oMath xmlns:m="http://schemas.openxmlformats.org/officeDocument/2006/math">
                    <m:r>
                      <a:rPr lang="zh-CN" altLang="en-US" sz="1800" i="1">
                        <a:solidFill>
                          <a:srgbClr val="000000"/>
                        </a:solidFill>
                        <a:latin typeface="Cambria Math" panose="02040503050406030204" pitchFamily="18" charset="0"/>
                      </a:rPr>
                      <m:t>𝛼</m:t>
                    </m:r>
                  </m:oMath>
                </a14:m>
                <a:r>
                  <a:rPr lang="zh-CN" altLang="en-US" sz="1800" dirty="0" smtClean="0">
                    <a:solidFill>
                      <a:srgbClr val="000000"/>
                    </a:solidFill>
                  </a:rPr>
                  <a:t>，称</a:t>
                </a:r>
                <a14:m>
                  <m:oMath xmlns:m="http://schemas.openxmlformats.org/officeDocument/2006/math">
                    <m:r>
                      <a:rPr lang="zh-CN" altLang="en-US" sz="1800" i="1">
                        <a:solidFill>
                          <a:srgbClr val="000000"/>
                        </a:solidFill>
                        <a:latin typeface="Cambria Math" panose="02040503050406030204" pitchFamily="18" charset="0"/>
                      </a:rPr>
                      <m:t>𝛼</m:t>
                    </m:r>
                  </m:oMath>
                </a14:m>
                <a:r>
                  <a:rPr lang="zh-CN" altLang="en-US" sz="1800" dirty="0" smtClean="0">
                    <a:solidFill>
                      <a:srgbClr val="000000"/>
                    </a:solidFill>
                  </a:rPr>
                  <a:t>为显著性水平。这种假设检验的好处是不用考虑备择假设，只关心实验数据与理论之间拟合的程度，所以也称之为拟合优度检验</a:t>
                </a:r>
                <a:endParaRPr lang="en-US" altLang="zh-CN" sz="1400" dirty="0" smtClean="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2640723"/>
              </a:xfrm>
              <a:prstGeom prst="rect">
                <a:avLst/>
              </a:prstGeom>
              <a:blipFill>
                <a:blip r:embed="rId2"/>
                <a:stretch>
                  <a:fillRect l="-530" t="-1848" r="-76" b="-2079"/>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23286856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36110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线性回归</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564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线性回归是</a:t>
            </a:r>
            <a:r>
              <a:rPr lang="zh-CN" altLang="en-US" sz="1800" dirty="0">
                <a:solidFill>
                  <a:srgbClr val="000000"/>
                </a:solidFill>
              </a:rPr>
              <a:t>种通过拟合</a:t>
            </a:r>
            <a:r>
              <a:rPr lang="zh-CN" altLang="en-US" sz="1800" dirty="0" smtClean="0">
                <a:solidFill>
                  <a:srgbClr val="000000"/>
                </a:solidFill>
              </a:rPr>
              <a:t>自变量与</a:t>
            </a:r>
            <a:r>
              <a:rPr lang="zh-CN" altLang="en-US" sz="1800" dirty="0">
                <a:solidFill>
                  <a:srgbClr val="000000"/>
                </a:solidFill>
              </a:rPr>
              <a:t>因变量之间最佳</a:t>
            </a:r>
            <a:r>
              <a:rPr lang="zh-CN" altLang="en-US" sz="1800" dirty="0" smtClean="0">
                <a:solidFill>
                  <a:srgbClr val="000000"/>
                </a:solidFill>
              </a:rPr>
              <a:t>线性关系，来</a:t>
            </a:r>
            <a:r>
              <a:rPr lang="zh-CN" altLang="en-US" sz="1800" dirty="0">
                <a:solidFill>
                  <a:srgbClr val="000000"/>
                </a:solidFill>
              </a:rPr>
              <a:t>预测目标变量的</a:t>
            </a:r>
            <a:r>
              <a:rPr lang="zh-CN" altLang="en-US" sz="1800" dirty="0" smtClean="0">
                <a:solidFill>
                  <a:srgbClr val="000000"/>
                </a:solidFill>
              </a:rPr>
              <a:t>方法</a:t>
            </a:r>
            <a:endParaRPr lang="en-US" altLang="zh-CN" sz="1800" dirty="0" smtClean="0">
              <a:solidFill>
                <a:srgbClr val="000000"/>
              </a:solidFill>
            </a:endParaRPr>
          </a:p>
          <a:p>
            <a:r>
              <a:rPr lang="zh-CN" altLang="en-US" sz="1800" dirty="0" smtClean="0">
                <a:solidFill>
                  <a:srgbClr val="000000"/>
                </a:solidFill>
              </a:rPr>
              <a:t>回归</a:t>
            </a:r>
            <a:r>
              <a:rPr lang="zh-CN" altLang="en-US" sz="1800" dirty="0">
                <a:solidFill>
                  <a:srgbClr val="000000"/>
                </a:solidFill>
              </a:rPr>
              <a:t>过程是给出一个样本</a:t>
            </a:r>
            <a:r>
              <a:rPr lang="zh-CN" altLang="en-US" sz="1800" dirty="0" smtClean="0">
                <a:solidFill>
                  <a:srgbClr val="000000"/>
                </a:solidFill>
              </a:rPr>
              <a:t>集， </a:t>
            </a:r>
            <a:r>
              <a:rPr lang="zh-CN" altLang="en-US" sz="1800" dirty="0">
                <a:solidFill>
                  <a:srgbClr val="000000"/>
                </a:solidFill>
              </a:rPr>
              <a:t>用函数拟合这 个</a:t>
            </a:r>
            <a:r>
              <a:rPr lang="zh-CN" altLang="en-US" sz="1800" dirty="0" smtClean="0">
                <a:solidFill>
                  <a:srgbClr val="000000"/>
                </a:solidFill>
              </a:rPr>
              <a:t>样本集，使</a:t>
            </a:r>
            <a:r>
              <a:rPr lang="zh-CN" altLang="en-US" sz="1800" dirty="0">
                <a:solidFill>
                  <a:srgbClr val="000000"/>
                </a:solidFill>
              </a:rPr>
              <a:t>样本集与拟合函数间</a:t>
            </a:r>
            <a:r>
              <a:rPr lang="zh-CN" altLang="en-US" sz="1800" dirty="0" smtClean="0">
                <a:solidFill>
                  <a:srgbClr val="000000"/>
                </a:solidFill>
              </a:rPr>
              <a:t>的误差最小</a:t>
            </a:r>
            <a:endParaRPr lang="en-US" altLang="zh-CN" sz="1800" dirty="0" smtClean="0">
              <a:solidFill>
                <a:srgbClr val="000000"/>
              </a:solidFill>
            </a:endParaRPr>
          </a:p>
          <a:p>
            <a:r>
              <a:rPr lang="zh-CN" altLang="en-US" sz="1800" dirty="0" smtClean="0">
                <a:solidFill>
                  <a:srgbClr val="000000"/>
                </a:solidFill>
              </a:rPr>
              <a:t>回归分析包括</a:t>
            </a:r>
            <a:r>
              <a:rPr lang="zh-CN" altLang="en-US" sz="1800" dirty="0">
                <a:solidFill>
                  <a:srgbClr val="000000"/>
                </a:solidFill>
              </a:rPr>
              <a:t>以下</a:t>
            </a:r>
            <a:r>
              <a:rPr lang="zh-CN" altLang="en-US" sz="1800" dirty="0" smtClean="0">
                <a:solidFill>
                  <a:srgbClr val="000000"/>
                </a:solidFill>
              </a:rPr>
              <a:t>内容</a:t>
            </a:r>
            <a:endParaRPr lang="en-US" altLang="zh-CN" sz="1800" dirty="0" smtClean="0">
              <a:solidFill>
                <a:srgbClr val="000000"/>
              </a:solidFill>
            </a:endParaRPr>
          </a:p>
          <a:p>
            <a:pPr lvl="1"/>
            <a:r>
              <a:rPr lang="zh-CN" altLang="en-US" sz="1400" dirty="0" smtClean="0">
                <a:solidFill>
                  <a:srgbClr val="000000"/>
                </a:solidFill>
              </a:rPr>
              <a:t>确定</a:t>
            </a:r>
            <a:r>
              <a:rPr lang="zh-CN" altLang="en-US" sz="1400" dirty="0">
                <a:solidFill>
                  <a:srgbClr val="000000"/>
                </a:solidFill>
              </a:rPr>
              <a:t>输入变量与目标变量间的回归</a:t>
            </a:r>
            <a:r>
              <a:rPr lang="zh-CN" altLang="en-US" sz="1400" dirty="0" smtClean="0">
                <a:solidFill>
                  <a:srgbClr val="000000"/>
                </a:solidFill>
              </a:rPr>
              <a:t>模型，即</a:t>
            </a:r>
            <a:r>
              <a:rPr lang="zh-CN" altLang="en-US" sz="1400" dirty="0">
                <a:solidFill>
                  <a:srgbClr val="000000"/>
                </a:solidFill>
              </a:rPr>
              <a:t>变量间相关关系的数学</a:t>
            </a:r>
            <a:r>
              <a:rPr lang="zh-CN" altLang="en-US" sz="1400" dirty="0" smtClean="0">
                <a:solidFill>
                  <a:srgbClr val="000000"/>
                </a:solidFill>
              </a:rPr>
              <a:t>表达式</a:t>
            </a:r>
            <a:endParaRPr lang="en-US" altLang="zh-CN" sz="1400" dirty="0">
              <a:solidFill>
                <a:srgbClr val="000000"/>
              </a:solidFill>
            </a:endParaRPr>
          </a:p>
          <a:p>
            <a:pPr lvl="1"/>
            <a:r>
              <a:rPr lang="zh-CN" altLang="en-US" sz="1400" dirty="0" smtClean="0">
                <a:solidFill>
                  <a:srgbClr val="000000"/>
                </a:solidFill>
              </a:rPr>
              <a:t>根据</a:t>
            </a:r>
            <a:r>
              <a:rPr lang="zh-CN" altLang="en-US" sz="1400" dirty="0">
                <a:solidFill>
                  <a:srgbClr val="000000"/>
                </a:solidFill>
              </a:rPr>
              <a:t>样本估计并检验回归模型及未知</a:t>
            </a:r>
            <a:r>
              <a:rPr lang="zh-CN" altLang="en-US" sz="1400" dirty="0" smtClean="0">
                <a:solidFill>
                  <a:srgbClr val="000000"/>
                </a:solidFill>
              </a:rPr>
              <a:t>参数</a:t>
            </a:r>
            <a:endParaRPr lang="en-US" altLang="zh-CN" sz="1400" dirty="0">
              <a:solidFill>
                <a:srgbClr val="000000"/>
              </a:solidFill>
            </a:endParaRPr>
          </a:p>
          <a:p>
            <a:pPr lvl="1"/>
            <a:r>
              <a:rPr lang="zh-CN" altLang="en-US" sz="1400" dirty="0" smtClean="0">
                <a:solidFill>
                  <a:srgbClr val="000000"/>
                </a:solidFill>
              </a:rPr>
              <a:t>从众</a:t>
            </a:r>
            <a:r>
              <a:rPr lang="zh-CN" altLang="en-US" sz="1400" dirty="0">
                <a:solidFill>
                  <a:srgbClr val="000000"/>
                </a:solidFill>
              </a:rPr>
              <a:t>多的输入变量</a:t>
            </a:r>
            <a:r>
              <a:rPr lang="zh-CN" altLang="en-US" sz="1400" dirty="0" smtClean="0">
                <a:solidFill>
                  <a:srgbClr val="000000"/>
                </a:solidFill>
              </a:rPr>
              <a:t>中，判断</a:t>
            </a:r>
            <a:r>
              <a:rPr lang="zh-CN" altLang="en-US" sz="1400" dirty="0">
                <a:solidFill>
                  <a:srgbClr val="000000"/>
                </a:solidFill>
              </a:rPr>
              <a:t>哪些变量对目标变量的影响是显著</a:t>
            </a:r>
            <a:r>
              <a:rPr lang="zh-CN" altLang="en-US" sz="1400" dirty="0" smtClean="0">
                <a:solidFill>
                  <a:srgbClr val="000000"/>
                </a:solidFill>
              </a:rPr>
              <a:t>的</a:t>
            </a:r>
            <a:endParaRPr lang="en-US" altLang="zh-CN" sz="1400" dirty="0">
              <a:solidFill>
                <a:srgbClr val="000000"/>
              </a:solidFill>
            </a:endParaRPr>
          </a:p>
          <a:p>
            <a:pPr lvl="1"/>
            <a:r>
              <a:rPr lang="zh-CN" altLang="en-US" sz="1400" dirty="0" smtClean="0">
                <a:solidFill>
                  <a:srgbClr val="000000"/>
                </a:solidFill>
              </a:rPr>
              <a:t>根据</a:t>
            </a:r>
            <a:r>
              <a:rPr lang="zh-CN" altLang="en-US" sz="1400" dirty="0">
                <a:solidFill>
                  <a:srgbClr val="000000"/>
                </a:solidFill>
              </a:rPr>
              <a:t>输入变量的已知值来估计目标变量的平均值并给出预测</a:t>
            </a:r>
            <a:r>
              <a:rPr lang="zh-CN" altLang="en-US" sz="1400" dirty="0" smtClean="0">
                <a:solidFill>
                  <a:srgbClr val="000000"/>
                </a:solidFill>
              </a:rPr>
              <a:t>精度</a:t>
            </a:r>
            <a:endParaRPr lang="en-US" altLang="zh-CN" sz="1400" dirty="0">
              <a:solidFill>
                <a:srgbClr val="000000"/>
              </a:solidFill>
            </a:endParaRPr>
          </a:p>
          <a:p>
            <a:pPr marL="342900" lvl="1" indent="-342900">
              <a:buFont typeface="Arial" panose="020B0604020202020204" pitchFamily="34" charset="0"/>
              <a:buChar char="•"/>
            </a:pPr>
            <a:r>
              <a:rPr lang="zh-CN" altLang="en-US" sz="1800" dirty="0">
                <a:solidFill>
                  <a:srgbClr val="000000"/>
                </a:solidFill>
              </a:rPr>
              <a:t>线性回归的类型包括简单线性回归和多元</a:t>
            </a:r>
            <a:r>
              <a:rPr lang="zh-CN" altLang="en-US" sz="1800" dirty="0" smtClean="0">
                <a:solidFill>
                  <a:srgbClr val="000000"/>
                </a:solidFill>
              </a:rPr>
              <a:t>线性回归</a:t>
            </a:r>
            <a:endParaRPr lang="en-US" altLang="zh-CN" sz="1800" dirty="0" smtClean="0">
              <a:solidFill>
                <a:srgbClr val="000000"/>
              </a:solidFill>
            </a:endParaRPr>
          </a:p>
          <a:p>
            <a:pPr marL="742950" lvl="2" indent="-342900"/>
            <a:r>
              <a:rPr lang="zh-CN" altLang="en-US" sz="1400" dirty="0" smtClean="0">
                <a:solidFill>
                  <a:srgbClr val="000000"/>
                </a:solidFill>
              </a:rPr>
              <a:t>简单</a:t>
            </a:r>
            <a:r>
              <a:rPr lang="zh-CN" altLang="en-US" sz="1400" dirty="0">
                <a:solidFill>
                  <a:srgbClr val="000000"/>
                </a:solidFill>
              </a:rPr>
              <a:t>线性回归使用一个</a:t>
            </a:r>
            <a:r>
              <a:rPr lang="zh-CN" altLang="en-US" sz="1400" dirty="0" smtClean="0">
                <a:solidFill>
                  <a:srgbClr val="000000"/>
                </a:solidFill>
              </a:rPr>
              <a:t>自变量，通过</a:t>
            </a:r>
            <a:r>
              <a:rPr lang="zh-CN" altLang="en-US" sz="1400" dirty="0">
                <a:solidFill>
                  <a:srgbClr val="000000"/>
                </a:solidFill>
              </a:rPr>
              <a:t>拟合最佳线性关系来预测</a:t>
            </a:r>
            <a:r>
              <a:rPr lang="zh-CN" altLang="en-US" sz="1400" dirty="0" smtClean="0">
                <a:solidFill>
                  <a:srgbClr val="000000"/>
                </a:solidFill>
              </a:rPr>
              <a:t>因变量</a:t>
            </a:r>
            <a:endParaRPr lang="en-US" altLang="zh-CN" sz="1400" dirty="0" smtClean="0">
              <a:solidFill>
                <a:srgbClr val="000000"/>
              </a:solidFill>
            </a:endParaRPr>
          </a:p>
          <a:p>
            <a:pPr marL="742950" lvl="2" indent="-342900"/>
            <a:r>
              <a:rPr lang="zh-CN" altLang="en-US" sz="1400" dirty="0" smtClean="0">
                <a:solidFill>
                  <a:srgbClr val="000000"/>
                </a:solidFill>
              </a:rPr>
              <a:t>多元</a:t>
            </a:r>
            <a:r>
              <a:rPr lang="zh-CN" altLang="en-US" sz="1400" dirty="0">
                <a:solidFill>
                  <a:srgbClr val="000000"/>
                </a:solidFill>
              </a:rPr>
              <a:t>线性回归使用多个独立</a:t>
            </a:r>
            <a:r>
              <a:rPr lang="zh-CN" altLang="en-US" sz="1400" dirty="0" smtClean="0">
                <a:solidFill>
                  <a:srgbClr val="000000"/>
                </a:solidFill>
              </a:rPr>
              <a:t>变量，通过</a:t>
            </a:r>
            <a:r>
              <a:rPr lang="zh-CN" altLang="en-US" sz="1400" dirty="0">
                <a:solidFill>
                  <a:srgbClr val="000000"/>
                </a:solidFill>
              </a:rPr>
              <a:t>拟合最佳线性关系来预测因变量</a:t>
            </a:r>
            <a:endParaRPr lang="en-US" altLang="zh-CN" sz="1400" dirty="0">
              <a:solidFill>
                <a:srgbClr val="000000"/>
              </a:solidFill>
            </a:endParaRPr>
          </a:p>
        </p:txBody>
      </p:sp>
    </p:spTree>
    <p:extLst>
      <p:ext uri="{BB962C8B-B14F-4D97-AF65-F5344CB8AC3E}">
        <p14:creationId xmlns:p14="http://schemas.microsoft.com/office/powerpoint/2010/main" val="13661279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36110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线性回归</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3179653"/>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一般使用</a:t>
                </a:r>
                <a14:m>
                  <m:oMath xmlns:m="http://schemas.openxmlformats.org/officeDocument/2006/math">
                    <m:r>
                      <a:rPr lang="en-US" altLang="zh-CN" sz="1800" i="1" dirty="0" smtClean="0">
                        <a:solidFill>
                          <a:srgbClr val="000000"/>
                        </a:solidFill>
                        <a:latin typeface="Cambria Math" panose="02040503050406030204" pitchFamily="18" charset="0"/>
                      </a:rPr>
                      <m:t>𝑅</m:t>
                    </m:r>
                    <m:r>
                      <a:rPr lang="en-US" altLang="zh-CN" sz="1800" i="1" baseline="-25000" dirty="0" smtClean="0">
                        <a:solidFill>
                          <a:srgbClr val="000000"/>
                        </a:solidFill>
                        <a:latin typeface="Cambria Math" panose="02040503050406030204" pitchFamily="18" charset="0"/>
                      </a:rPr>
                      <m:t>2</m:t>
                    </m:r>
                  </m:oMath>
                </a14:m>
                <a:r>
                  <a:rPr lang="zh-CN" altLang="en-US" sz="1800" dirty="0" smtClean="0">
                    <a:solidFill>
                      <a:srgbClr val="000000"/>
                    </a:solidFill>
                  </a:rPr>
                  <a:t>评价回归模型好坏</a:t>
                </a:r>
                <a:endParaRPr lang="en-US" altLang="zh-CN" sz="1800" dirty="0" smtClean="0">
                  <a:solidFill>
                    <a:srgbClr val="000000"/>
                  </a:solidFill>
                </a:endParaRPr>
              </a:p>
              <a:p>
                <a:pPr marL="0" indent="0">
                  <a:buNone/>
                </a:pPr>
                <a14:m>
                  <m:oMathPara xmlns:m="http://schemas.openxmlformats.org/officeDocument/2006/math">
                    <m:oMathParaPr>
                      <m:jc m:val="center"/>
                    </m:oMathParaPr>
                    <m:oMath xmlns:m="http://schemas.openxmlformats.org/officeDocument/2006/math">
                      <m:sSub>
                        <m:sSubPr>
                          <m:ctrlPr>
                            <a:rPr lang="en-US" altLang="zh-CN" sz="1800" i="1" smtClean="0">
                              <a:solidFill>
                                <a:srgbClr val="000000"/>
                              </a:solidFill>
                              <a:latin typeface="Cambria Math" panose="02040503050406030204" pitchFamily="18" charset="0"/>
                            </a:rPr>
                          </m:ctrlPr>
                        </m:sSubPr>
                        <m:e>
                          <m:r>
                            <a:rPr lang="en-US" altLang="zh-CN" sz="1800" b="0" i="1" smtClean="0">
                              <a:solidFill>
                                <a:srgbClr val="000000"/>
                              </a:solidFill>
                              <a:latin typeface="Cambria Math" panose="02040503050406030204" pitchFamily="18" charset="0"/>
                            </a:rPr>
                            <m:t>𝑅</m:t>
                          </m:r>
                        </m:e>
                        <m:sub>
                          <m:r>
                            <a:rPr lang="en-US" altLang="zh-CN" sz="1800" b="0" i="1" smtClean="0">
                              <a:solidFill>
                                <a:srgbClr val="000000"/>
                              </a:solidFill>
                              <a:latin typeface="Cambria Math" panose="02040503050406030204" pitchFamily="18" charset="0"/>
                            </a:rPr>
                            <m:t>2</m:t>
                          </m:r>
                        </m:sub>
                      </m:sSub>
                      <m:r>
                        <a:rPr lang="en-US" altLang="zh-CN" sz="1800" i="1">
                          <a:solidFill>
                            <a:srgbClr val="000000"/>
                          </a:solidFill>
                          <a:latin typeface="Cambria Math" panose="02040503050406030204" pitchFamily="18" charset="0"/>
                        </a:rPr>
                        <m:t>=</m:t>
                      </m:r>
                      <m:f>
                        <m:fPr>
                          <m:ctrlPr>
                            <a:rPr lang="en-US" altLang="zh-CN" sz="1800" i="1" smtClean="0">
                              <a:solidFill>
                                <a:srgbClr val="000000"/>
                              </a:solidFill>
                              <a:latin typeface="Cambria Math" panose="02040503050406030204" pitchFamily="18" charset="0"/>
                            </a:rPr>
                          </m:ctrlPr>
                        </m:fPr>
                        <m:num>
                          <m:r>
                            <a:rPr lang="en-US" altLang="zh-CN" sz="1800" b="0" i="1" smtClean="0">
                              <a:solidFill>
                                <a:srgbClr val="000000"/>
                              </a:solidFill>
                              <a:latin typeface="Cambria Math" panose="02040503050406030204" pitchFamily="18" charset="0"/>
                            </a:rPr>
                            <m:t>𝑆𝑆𝑅</m:t>
                          </m:r>
                        </m:num>
                        <m:den>
                          <m:r>
                            <a:rPr lang="en-US" altLang="zh-CN" sz="1800" b="0" i="1" smtClean="0">
                              <a:solidFill>
                                <a:srgbClr val="000000"/>
                              </a:solidFill>
                              <a:latin typeface="Cambria Math" panose="02040503050406030204" pitchFamily="18" charset="0"/>
                            </a:rPr>
                            <m:t>𝑆𝑆𝑇</m:t>
                          </m:r>
                        </m:den>
                      </m:f>
                      <m:r>
                        <a:rPr lang="en-US" altLang="zh-CN" sz="1800" i="1">
                          <a:solidFill>
                            <a:srgbClr val="000000"/>
                          </a:solidFill>
                          <a:latin typeface="Cambria Math" panose="02040503050406030204" pitchFamily="18" charset="0"/>
                        </a:rPr>
                        <m:t>=</m:t>
                      </m:r>
                      <m:r>
                        <a:rPr lang="en-US" altLang="zh-CN" sz="1800" b="0" i="1" smtClean="0">
                          <a:solidFill>
                            <a:srgbClr val="000000"/>
                          </a:solidFill>
                          <a:latin typeface="Cambria Math" panose="02040503050406030204" pitchFamily="18" charset="0"/>
                        </a:rPr>
                        <m:t>1</m:t>
                      </m:r>
                      <m:r>
                        <a:rPr lang="en-US" altLang="zh-CN" sz="1800" i="1">
                          <a:solidFill>
                            <a:srgbClr val="000000"/>
                          </a:solidFill>
                          <a:latin typeface="Cambria Math" panose="02040503050406030204" pitchFamily="18" charset="0"/>
                        </a:rPr>
                        <m:t>−</m:t>
                      </m:r>
                      <m:f>
                        <m:fPr>
                          <m:ctrlPr>
                            <a:rPr lang="en-US" altLang="zh-CN" sz="1800" i="1" smtClean="0">
                              <a:solidFill>
                                <a:srgbClr val="000000"/>
                              </a:solidFill>
                              <a:latin typeface="Cambria Math" panose="02040503050406030204" pitchFamily="18" charset="0"/>
                            </a:rPr>
                          </m:ctrlPr>
                        </m:fPr>
                        <m:num>
                          <m:r>
                            <a:rPr lang="en-US" altLang="zh-CN" sz="1800" b="0" i="1" smtClean="0">
                              <a:solidFill>
                                <a:srgbClr val="000000"/>
                              </a:solidFill>
                              <a:latin typeface="Cambria Math" panose="02040503050406030204" pitchFamily="18" charset="0"/>
                            </a:rPr>
                            <m:t>𝑆𝑆𝐸</m:t>
                          </m:r>
                        </m:num>
                        <m:den>
                          <m:r>
                            <a:rPr lang="en-US" altLang="zh-CN" sz="1800" b="0" i="1" smtClean="0">
                              <a:solidFill>
                                <a:srgbClr val="000000"/>
                              </a:solidFill>
                              <a:latin typeface="Cambria Math" panose="02040503050406030204" pitchFamily="18" charset="0"/>
                            </a:rPr>
                            <m:t>𝑆𝑆𝑇</m:t>
                          </m:r>
                        </m:den>
                      </m:f>
                    </m:oMath>
                  </m:oMathPara>
                </a14:m>
                <a:endParaRPr lang="en-US" altLang="zh-CN" sz="1800" dirty="0" smtClean="0">
                  <a:solidFill>
                    <a:srgbClr val="000000"/>
                  </a:solidFill>
                </a:endParaRPr>
              </a:p>
              <a:p>
                <a:pPr marL="0" indent="0">
                  <a:buNone/>
                </a:pPr>
                <a:r>
                  <a:rPr lang="en-US" altLang="zh-CN" sz="1800" dirty="0" smtClean="0">
                    <a:solidFill>
                      <a:srgbClr val="000000"/>
                    </a:solidFill>
                  </a:rPr>
                  <a:t>	</a:t>
                </a:r>
                <a:r>
                  <a:rPr lang="zh-CN" altLang="en-US" sz="1800" dirty="0" smtClean="0">
                    <a:solidFill>
                      <a:srgbClr val="000000"/>
                    </a:solidFill>
                  </a:rPr>
                  <a:t>其中</a:t>
                </a:r>
                <a:r>
                  <a:rPr lang="en-US" altLang="zh-CN" sz="1800" dirty="0" smtClean="0">
                    <a:solidFill>
                      <a:srgbClr val="000000"/>
                    </a:solidFill>
                  </a:rPr>
                  <a:t>SST</a:t>
                </a:r>
                <a:r>
                  <a:rPr lang="zh-CN" altLang="en-US" sz="1800" dirty="0" smtClean="0">
                    <a:solidFill>
                      <a:srgbClr val="000000"/>
                    </a:solidFill>
                  </a:rPr>
                  <a:t>为总偏差平方，</a:t>
                </a:r>
                <a:r>
                  <a:rPr lang="en-US" altLang="zh-CN" sz="1800" dirty="0" smtClean="0">
                    <a:solidFill>
                      <a:srgbClr val="000000"/>
                    </a:solidFill>
                  </a:rPr>
                  <a:t>SSR</a:t>
                </a:r>
                <a:r>
                  <a:rPr lang="zh-CN" altLang="en-US" sz="1800" dirty="0" smtClean="0">
                    <a:solidFill>
                      <a:srgbClr val="000000"/>
                    </a:solidFill>
                  </a:rPr>
                  <a:t>为回归平方和，</a:t>
                </a:r>
                <a:r>
                  <a:rPr lang="en-US" altLang="zh-CN" sz="1800" dirty="0" smtClean="0">
                    <a:solidFill>
                      <a:srgbClr val="000000"/>
                    </a:solidFill>
                  </a:rPr>
                  <a:t>SSE</a:t>
                </a:r>
                <a:r>
                  <a:rPr lang="zh-CN" altLang="en-US" sz="1800" dirty="0" smtClean="0">
                    <a:solidFill>
                      <a:srgbClr val="000000"/>
                    </a:solidFill>
                  </a:rPr>
                  <a:t>为残差平方和</a:t>
                </a:r>
                <a:endParaRPr lang="en-US" altLang="zh-CN" sz="1800" dirty="0" smtClean="0">
                  <a:solidFill>
                    <a:srgbClr val="000000"/>
                  </a:solidFill>
                </a:endParaRPr>
              </a:p>
              <a:p>
                <a:r>
                  <a:rPr lang="zh-CN" altLang="en-US" sz="1800" dirty="0" smtClean="0">
                    <a:solidFill>
                      <a:srgbClr val="000000"/>
                    </a:solidFill>
                  </a:rPr>
                  <a:t>多元回归的评价指标一般包括</a:t>
                </a:r>
                <a:endParaRPr lang="en-US" altLang="zh-CN" sz="1800" dirty="0" smtClean="0">
                  <a:solidFill>
                    <a:srgbClr val="000000"/>
                  </a:solidFill>
                </a:endParaRPr>
              </a:p>
              <a:p>
                <a:pPr lvl="1"/>
                <a:r>
                  <a:rPr lang="zh-CN" altLang="en-US" sz="1400" dirty="0">
                    <a:solidFill>
                      <a:srgbClr val="000000"/>
                    </a:solidFill>
                  </a:rPr>
                  <a:t>非</a:t>
                </a:r>
                <a:r>
                  <a:rPr lang="zh-CN" altLang="en-US" sz="1400" dirty="0" smtClean="0">
                    <a:solidFill>
                      <a:srgbClr val="000000"/>
                    </a:solidFill>
                  </a:rPr>
                  <a:t>标准化系数</a:t>
                </a:r>
                <a:endParaRPr lang="en-US" altLang="zh-CN" sz="1400" dirty="0" smtClean="0">
                  <a:solidFill>
                    <a:srgbClr val="000000"/>
                  </a:solidFill>
                </a:endParaRPr>
              </a:p>
              <a:p>
                <a:pPr lvl="1"/>
                <a:r>
                  <a:rPr lang="zh-CN" altLang="en-US" sz="1400" dirty="0" smtClean="0">
                    <a:solidFill>
                      <a:srgbClr val="000000"/>
                    </a:solidFill>
                  </a:rPr>
                  <a:t>标准化系数</a:t>
                </a:r>
                <a:endParaRPr lang="en-US" altLang="zh-CN" sz="1400" dirty="0" smtClean="0">
                  <a:solidFill>
                    <a:srgbClr val="000000"/>
                  </a:solidFill>
                </a:endParaRPr>
              </a:p>
              <a:p>
                <a:pPr lvl="1"/>
                <a14:m>
                  <m:oMath xmlns:m="http://schemas.openxmlformats.org/officeDocument/2006/math">
                    <m:r>
                      <a:rPr lang="en-US" altLang="zh-CN" sz="1400" i="1" dirty="0" smtClean="0">
                        <a:solidFill>
                          <a:srgbClr val="000000"/>
                        </a:solidFill>
                        <a:latin typeface="Cambria Math" panose="02040503050406030204" pitchFamily="18" charset="0"/>
                      </a:rPr>
                      <m:t>𝑡</m:t>
                    </m:r>
                  </m:oMath>
                </a14:m>
                <a:r>
                  <a:rPr lang="zh-CN" altLang="en-US" sz="1400" dirty="0" smtClean="0">
                    <a:solidFill>
                      <a:srgbClr val="000000"/>
                    </a:solidFill>
                  </a:rPr>
                  <a:t>检验和显著性水平</a:t>
                </a:r>
                <a:endParaRPr lang="en-US" altLang="zh-CN" sz="1400" dirty="0" smtClean="0">
                  <a:solidFill>
                    <a:srgbClr val="000000"/>
                  </a:solidFill>
                </a:endParaRPr>
              </a:p>
              <a:p>
                <a:pPr lvl="1"/>
                <a:r>
                  <a:rPr lang="en-US" altLang="zh-CN" sz="1400" dirty="0" smtClean="0">
                    <a:solidFill>
                      <a:srgbClr val="000000"/>
                    </a:solidFill>
                  </a:rPr>
                  <a:t>B</a:t>
                </a:r>
                <a:r>
                  <a:rPr lang="zh-CN" altLang="en-US" sz="1400" dirty="0" smtClean="0">
                    <a:solidFill>
                      <a:srgbClr val="000000"/>
                    </a:solidFill>
                  </a:rPr>
                  <a:t>的置信区间</a:t>
                </a:r>
                <a:endParaRPr lang="en-US" altLang="zh-CN" sz="1400" dirty="0" smtClean="0">
                  <a:solidFill>
                    <a:srgbClr val="000000"/>
                  </a:solidFill>
                </a:endParaRPr>
              </a:p>
              <a:p>
                <a:endParaRPr lang="en-US" altLang="zh-CN" sz="1800" dirty="0">
                  <a:solidFill>
                    <a:srgbClr val="000000"/>
                  </a:solidFill>
                </a:endParaRPr>
              </a:p>
              <a:p>
                <a:endParaRPr lang="en-US" altLang="zh-CN" sz="1400" dirty="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3179653"/>
              </a:xfrm>
              <a:prstGeom prst="rect">
                <a:avLst/>
              </a:prstGeom>
              <a:blipFill>
                <a:blip r:embed="rId2"/>
                <a:stretch>
                  <a:fillRect l="-530" t="-153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38168920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dirty="0" smtClean="0"/>
              <a:t>Logistics</a:t>
            </a:r>
            <a:r>
              <a:rPr kumimoji="0" lang="zh-CN" altLang="en-US" dirty="0" smtClean="0"/>
              <a:t>回归</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3293209"/>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逻辑</a:t>
                </a:r>
                <a:r>
                  <a:rPr lang="zh-CN" altLang="en-US" sz="1800" dirty="0" smtClean="0">
                    <a:solidFill>
                      <a:srgbClr val="000000"/>
                    </a:solidFill>
                  </a:rPr>
                  <a:t>回归是</a:t>
                </a:r>
                <a:r>
                  <a:rPr lang="zh-CN" altLang="en-US" sz="1800" dirty="0">
                    <a:solidFill>
                      <a:srgbClr val="000000"/>
                    </a:solidFill>
                  </a:rPr>
                  <a:t>一种预测</a:t>
                </a:r>
                <a:r>
                  <a:rPr lang="zh-CN" altLang="en-US" sz="1800" dirty="0" smtClean="0">
                    <a:solidFill>
                      <a:srgbClr val="000000"/>
                    </a:solidFill>
                  </a:rPr>
                  <a:t>分析， </a:t>
                </a:r>
                <a:r>
                  <a:rPr lang="zh-CN" altLang="en-US" sz="1800" dirty="0">
                    <a:solidFill>
                      <a:srgbClr val="000000"/>
                    </a:solidFill>
                  </a:rPr>
                  <a:t>解释因变量与一个或多个自变量之间的关与线性回归不同之处就是它的目标变量有几种</a:t>
                </a:r>
                <a:r>
                  <a:rPr lang="zh-CN" altLang="en-US" sz="1800" dirty="0" smtClean="0">
                    <a:solidFill>
                      <a:srgbClr val="000000"/>
                    </a:solidFill>
                  </a:rPr>
                  <a:t>类别，所以</a:t>
                </a:r>
                <a:r>
                  <a:rPr lang="zh-CN" altLang="en-US" sz="1800" dirty="0">
                    <a:solidFill>
                      <a:srgbClr val="000000"/>
                    </a:solidFill>
                  </a:rPr>
                  <a:t>逻辑回归主要用于解决分类</a:t>
                </a:r>
                <a:r>
                  <a:rPr lang="zh-CN" altLang="en-US" sz="1800" dirty="0" smtClean="0">
                    <a:solidFill>
                      <a:srgbClr val="000000"/>
                    </a:solidFill>
                  </a:rPr>
                  <a:t>问题，与</a:t>
                </a:r>
                <a:r>
                  <a:rPr lang="zh-CN" altLang="en-US" sz="1800" dirty="0">
                    <a:solidFill>
                      <a:srgbClr val="000000"/>
                    </a:solidFill>
                  </a:rPr>
                  <a:t>线性回归</a:t>
                </a:r>
                <a:r>
                  <a:rPr lang="zh-CN" altLang="en-US" sz="1800" dirty="0" smtClean="0">
                    <a:solidFill>
                      <a:srgbClr val="000000"/>
                    </a:solidFill>
                  </a:rPr>
                  <a:t>相比，它</a:t>
                </a:r>
                <a:r>
                  <a:rPr lang="zh-CN" altLang="en-US" sz="1800" dirty="0">
                    <a:solidFill>
                      <a:srgbClr val="000000"/>
                    </a:solidFill>
                  </a:rPr>
                  <a:t>是用概率的</a:t>
                </a:r>
                <a:r>
                  <a:rPr lang="zh-CN" altLang="en-US" sz="1800" dirty="0" smtClean="0">
                    <a:solidFill>
                      <a:srgbClr val="000000"/>
                    </a:solidFill>
                  </a:rPr>
                  <a:t>方式，预测</a:t>
                </a:r>
                <a:r>
                  <a:rPr lang="zh-CN" altLang="en-US" sz="1800" dirty="0">
                    <a:solidFill>
                      <a:srgbClr val="000000"/>
                    </a:solidFill>
                  </a:rPr>
                  <a:t>出来属于某一分类的概率值。如果超过</a:t>
                </a:r>
                <a:r>
                  <a:rPr lang="en-US" altLang="zh-CN" sz="1800" dirty="0">
                    <a:solidFill>
                      <a:srgbClr val="000000"/>
                    </a:solidFill>
                  </a:rPr>
                  <a:t>50</a:t>
                </a:r>
                <a:r>
                  <a:rPr lang="en-US" altLang="zh-CN" sz="1800" dirty="0" smtClean="0">
                    <a:solidFill>
                      <a:srgbClr val="000000"/>
                    </a:solidFill>
                  </a:rPr>
                  <a:t>%</a:t>
                </a:r>
                <a:r>
                  <a:rPr lang="zh-CN" altLang="en-US" sz="1800" dirty="0" smtClean="0">
                    <a:solidFill>
                      <a:srgbClr val="000000"/>
                    </a:solidFill>
                  </a:rPr>
                  <a:t>，则</a:t>
                </a:r>
                <a:r>
                  <a:rPr lang="zh-CN" altLang="en-US" sz="1800" dirty="0">
                    <a:solidFill>
                      <a:srgbClr val="000000"/>
                    </a:solidFill>
                  </a:rPr>
                  <a:t>属于某一分类。</a:t>
                </a:r>
                <a:r>
                  <a:rPr lang="zh-CN" altLang="en-US" sz="1800" dirty="0" smtClean="0">
                    <a:solidFill>
                      <a:srgbClr val="000000"/>
                    </a:solidFill>
                  </a:rPr>
                  <a:t>此外，它</a:t>
                </a:r>
                <a:r>
                  <a:rPr lang="zh-CN" altLang="en-US" sz="1800" dirty="0">
                    <a:solidFill>
                      <a:srgbClr val="000000"/>
                    </a:solidFill>
                  </a:rPr>
                  <a:t>的可解释</a:t>
                </a:r>
                <a:r>
                  <a:rPr lang="zh-CN" altLang="en-US" sz="1800" dirty="0" smtClean="0">
                    <a:solidFill>
                      <a:srgbClr val="000000"/>
                    </a:solidFill>
                  </a:rPr>
                  <a:t>强，可控性高，并且</a:t>
                </a:r>
                <a:r>
                  <a:rPr lang="zh-CN" altLang="en-US" sz="1800" dirty="0">
                    <a:solidFill>
                      <a:srgbClr val="000000"/>
                    </a:solidFill>
                  </a:rPr>
                  <a:t>训练速度</a:t>
                </a:r>
                <a:r>
                  <a:rPr lang="zh-CN" altLang="en-US" sz="1800" dirty="0" smtClean="0">
                    <a:solidFill>
                      <a:srgbClr val="000000"/>
                    </a:solidFill>
                  </a:rPr>
                  <a:t>快，特别是</a:t>
                </a:r>
                <a:r>
                  <a:rPr lang="zh-CN" altLang="en-US" sz="1800" dirty="0">
                    <a:solidFill>
                      <a:srgbClr val="000000"/>
                    </a:solidFill>
                  </a:rPr>
                  <a:t>经过特征工程之后效果</a:t>
                </a:r>
                <a:r>
                  <a:rPr lang="zh-CN" altLang="en-US" sz="1800" dirty="0" smtClean="0">
                    <a:solidFill>
                      <a:srgbClr val="000000"/>
                    </a:solidFill>
                  </a:rPr>
                  <a:t>更好</a:t>
                </a:r>
                <a:endParaRPr lang="en-US" altLang="zh-CN" sz="1800" dirty="0" smtClean="0">
                  <a:solidFill>
                    <a:srgbClr val="000000"/>
                  </a:solidFill>
                </a:endParaRPr>
              </a:p>
              <a:p>
                <a:r>
                  <a:rPr lang="zh-CN" altLang="en-US" sz="1800" dirty="0" smtClean="0">
                    <a:solidFill>
                      <a:srgbClr val="000000"/>
                    </a:solidFill>
                  </a:rPr>
                  <a:t>按照</a:t>
                </a:r>
                <a:r>
                  <a:rPr lang="zh-CN" altLang="en-US" sz="1800" dirty="0">
                    <a:solidFill>
                      <a:srgbClr val="000000"/>
                    </a:solidFill>
                  </a:rPr>
                  <a:t>逻辑回归的</a:t>
                </a:r>
                <a:r>
                  <a:rPr lang="zh-CN" altLang="en-US" sz="1800" dirty="0" smtClean="0">
                    <a:solidFill>
                      <a:srgbClr val="000000"/>
                    </a:solidFill>
                  </a:rPr>
                  <a:t>基本原理，求解</a:t>
                </a:r>
                <a:r>
                  <a:rPr lang="zh-CN" altLang="en-US" sz="1800" dirty="0">
                    <a:solidFill>
                      <a:srgbClr val="000000"/>
                    </a:solidFill>
                  </a:rPr>
                  <a:t>过程可以分为以下三</a:t>
                </a:r>
                <a:r>
                  <a:rPr lang="zh-CN" altLang="en-US" sz="1800" dirty="0" smtClean="0">
                    <a:solidFill>
                      <a:srgbClr val="000000"/>
                    </a:solidFill>
                  </a:rPr>
                  <a:t>步</a:t>
                </a:r>
                <a:endParaRPr lang="en-US" altLang="zh-CN" sz="1800" dirty="0" smtClean="0">
                  <a:solidFill>
                    <a:srgbClr val="000000"/>
                  </a:solidFill>
                </a:endParaRPr>
              </a:p>
              <a:p>
                <a:pPr lvl="1"/>
                <a:r>
                  <a:rPr lang="zh-CN" altLang="en-US" sz="1400" dirty="0" smtClean="0">
                    <a:solidFill>
                      <a:srgbClr val="000000"/>
                    </a:solidFill>
                  </a:rPr>
                  <a:t>找</a:t>
                </a:r>
                <a:r>
                  <a:rPr lang="zh-CN" altLang="en-US" sz="1400" dirty="0">
                    <a:solidFill>
                      <a:srgbClr val="000000"/>
                    </a:solidFill>
                  </a:rPr>
                  <a:t>一个合适的预测分</a:t>
                </a:r>
                <a:r>
                  <a:rPr lang="zh-CN" altLang="en-US" sz="1400" dirty="0" smtClean="0">
                    <a:solidFill>
                      <a:srgbClr val="000000"/>
                    </a:solidFill>
                  </a:rPr>
                  <a:t>类函数，用来</a:t>
                </a:r>
                <a:r>
                  <a:rPr lang="zh-CN" altLang="en-US" sz="1400" dirty="0">
                    <a:solidFill>
                      <a:srgbClr val="000000"/>
                    </a:solidFill>
                  </a:rPr>
                  <a:t>预测输入数据的分类</a:t>
                </a:r>
                <a:r>
                  <a:rPr lang="zh-CN" altLang="en-US" sz="1400" dirty="0" smtClean="0">
                    <a:solidFill>
                      <a:srgbClr val="000000"/>
                    </a:solidFill>
                  </a:rPr>
                  <a:t>结果，一 </a:t>
                </a:r>
                <a:r>
                  <a:rPr lang="zh-CN" altLang="en-US" sz="1400" dirty="0">
                    <a:solidFill>
                      <a:srgbClr val="000000"/>
                    </a:solidFill>
                  </a:rPr>
                  <a:t>般表示为</a:t>
                </a:r>
                <a:r>
                  <a:rPr lang="en-US" altLang="zh-CN" sz="1400" dirty="0">
                    <a:solidFill>
                      <a:srgbClr val="000000"/>
                    </a:solidFill>
                  </a:rPr>
                  <a:t>h</a:t>
                </a:r>
                <a:r>
                  <a:rPr lang="zh-CN" altLang="en-US" sz="1400" dirty="0" smtClean="0">
                    <a:solidFill>
                      <a:srgbClr val="000000"/>
                    </a:solidFill>
                  </a:rPr>
                  <a:t>函数，需要</a:t>
                </a:r>
                <a:r>
                  <a:rPr lang="zh-CN" altLang="en-US" sz="1400" dirty="0">
                    <a:solidFill>
                      <a:srgbClr val="000000"/>
                    </a:solidFill>
                  </a:rPr>
                  <a:t>对数据有一定的了解或</a:t>
                </a:r>
                <a:r>
                  <a:rPr lang="zh-CN" altLang="en-US" sz="1400" dirty="0" smtClean="0">
                    <a:solidFill>
                      <a:srgbClr val="000000"/>
                    </a:solidFill>
                  </a:rPr>
                  <a:t>分析，然后</a:t>
                </a:r>
                <a:r>
                  <a:rPr lang="zh-CN" altLang="en-US" sz="1400" dirty="0">
                    <a:solidFill>
                      <a:srgbClr val="000000"/>
                    </a:solidFill>
                  </a:rPr>
                  <a:t>确定函数的可能</a:t>
                </a:r>
                <a:r>
                  <a:rPr lang="zh-CN" altLang="en-US" sz="1400" dirty="0" smtClean="0">
                    <a:solidFill>
                      <a:srgbClr val="000000"/>
                    </a:solidFill>
                  </a:rPr>
                  <a:t>形式</a:t>
                </a:r>
                <a:endParaRPr lang="en-US" altLang="zh-CN" sz="1400" dirty="0" smtClean="0">
                  <a:solidFill>
                    <a:srgbClr val="000000"/>
                  </a:solidFill>
                </a:endParaRPr>
              </a:p>
              <a:p>
                <a:pPr lvl="1"/>
                <a:r>
                  <a:rPr lang="zh-CN" altLang="en-US" sz="1400" dirty="0" smtClean="0">
                    <a:solidFill>
                      <a:srgbClr val="000000"/>
                    </a:solidFill>
                  </a:rPr>
                  <a:t>构造</a:t>
                </a:r>
                <a:r>
                  <a:rPr lang="zh-CN" altLang="en-US" sz="1400" dirty="0">
                    <a:solidFill>
                      <a:srgbClr val="000000"/>
                    </a:solidFill>
                  </a:rPr>
                  <a:t>一个</a:t>
                </a:r>
                <a:r>
                  <a:rPr lang="zh-CN" altLang="en-US" sz="1400" dirty="0" smtClean="0">
                    <a:solidFill>
                      <a:srgbClr val="000000"/>
                    </a:solidFill>
                  </a:rPr>
                  <a:t>损失函数，该</a:t>
                </a:r>
                <a:r>
                  <a:rPr lang="zh-CN" altLang="en-US" sz="1400" dirty="0">
                    <a:solidFill>
                      <a:srgbClr val="000000"/>
                    </a:solidFill>
                  </a:rPr>
                  <a:t>函数表示预测</a:t>
                </a:r>
                <a:r>
                  <a:rPr lang="zh-CN" altLang="en-US" sz="1400" dirty="0" smtClean="0">
                    <a:solidFill>
                      <a:srgbClr val="000000"/>
                    </a:solidFill>
                  </a:rPr>
                  <a:t>输出（</a:t>
                </a:r>
                <a:r>
                  <a:rPr lang="en-US" altLang="zh-CN" sz="1400" dirty="0" smtClean="0">
                    <a:solidFill>
                      <a:srgbClr val="000000"/>
                    </a:solidFill>
                  </a:rPr>
                  <a:t>h</a:t>
                </a:r>
                <a:r>
                  <a:rPr lang="zh-CN" altLang="en-US" sz="1400" dirty="0" smtClean="0">
                    <a:solidFill>
                      <a:srgbClr val="000000"/>
                    </a:solidFill>
                  </a:rPr>
                  <a:t>）</a:t>
                </a:r>
                <a:r>
                  <a:rPr lang="en-US" altLang="zh-CN" sz="1400" dirty="0" smtClean="0">
                    <a:solidFill>
                      <a:srgbClr val="000000"/>
                    </a:solidFill>
                  </a:rPr>
                  <a:t> </a:t>
                </a:r>
                <a:r>
                  <a:rPr lang="zh-CN" altLang="en-US" sz="1400" dirty="0">
                    <a:solidFill>
                      <a:srgbClr val="000000"/>
                    </a:solidFill>
                  </a:rPr>
                  <a:t>与训练数据</a:t>
                </a:r>
                <a:r>
                  <a:rPr lang="zh-CN" altLang="en-US" sz="1400" dirty="0" smtClean="0">
                    <a:solidFill>
                      <a:srgbClr val="000000"/>
                    </a:solidFill>
                  </a:rPr>
                  <a:t>类别（</a:t>
                </a:r>
                <a:r>
                  <a:rPr lang="en-US" altLang="zh-CN" sz="1400" dirty="0" smtClean="0">
                    <a:solidFill>
                      <a:srgbClr val="000000"/>
                    </a:solidFill>
                  </a:rPr>
                  <a:t>y</a:t>
                </a:r>
                <a:r>
                  <a:rPr lang="zh-CN" altLang="en-US" sz="1400" dirty="0" smtClean="0">
                    <a:solidFill>
                      <a:srgbClr val="000000"/>
                    </a:solidFill>
                  </a:rPr>
                  <a:t>）之间</a:t>
                </a:r>
                <a:r>
                  <a:rPr lang="zh-CN" altLang="en-US" sz="1400" dirty="0">
                    <a:solidFill>
                      <a:srgbClr val="000000"/>
                    </a:solidFill>
                  </a:rPr>
                  <a:t>的</a:t>
                </a:r>
                <a:r>
                  <a:rPr lang="zh-CN" altLang="en-US" sz="1400" dirty="0" smtClean="0">
                    <a:solidFill>
                      <a:srgbClr val="000000"/>
                    </a:solidFill>
                  </a:rPr>
                  <a:t>偏差，一般是预测输出与</a:t>
                </a:r>
                <a:r>
                  <a:rPr lang="zh-CN" altLang="en-US" sz="1400" dirty="0">
                    <a:solidFill>
                      <a:srgbClr val="000000"/>
                    </a:solidFill>
                  </a:rPr>
                  <a:t>实际类别的</a:t>
                </a:r>
                <a:r>
                  <a:rPr lang="zh-CN" altLang="en-US" sz="1400" dirty="0" smtClean="0">
                    <a:solidFill>
                      <a:srgbClr val="000000"/>
                    </a:solidFill>
                  </a:rPr>
                  <a:t>差，可</a:t>
                </a:r>
                <a:r>
                  <a:rPr lang="zh-CN" altLang="en-US" sz="1400" dirty="0">
                    <a:solidFill>
                      <a:srgbClr val="000000"/>
                    </a:solidFill>
                  </a:rPr>
                  <a:t>对所有样本的</a:t>
                </a:r>
                <a:r>
                  <a:rPr lang="en-US" altLang="zh-CN" sz="1400" dirty="0">
                    <a:solidFill>
                      <a:srgbClr val="000000"/>
                    </a:solidFill>
                  </a:rPr>
                  <a:t>Cost</a:t>
                </a:r>
                <a:r>
                  <a:rPr lang="zh-CN" altLang="en-US" sz="1400" dirty="0">
                    <a:solidFill>
                      <a:srgbClr val="000000"/>
                    </a:solidFill>
                  </a:rPr>
                  <a:t>求</a:t>
                </a:r>
                <a:r>
                  <a:rPr lang="en-US" altLang="zh-CN" sz="1400" dirty="0">
                    <a:solidFill>
                      <a:srgbClr val="000000"/>
                    </a:solidFill>
                  </a:rPr>
                  <a:t>R</a:t>
                </a:r>
                <a:r>
                  <a:rPr lang="zh-CN" altLang="en-US" sz="1400" dirty="0">
                    <a:solidFill>
                      <a:srgbClr val="000000"/>
                    </a:solidFill>
                  </a:rPr>
                  <a:t>方值等作为评价</a:t>
                </a:r>
                <a:r>
                  <a:rPr lang="zh-CN" altLang="en-US" sz="1400" dirty="0" smtClean="0">
                    <a:solidFill>
                      <a:srgbClr val="000000"/>
                    </a:solidFill>
                  </a:rPr>
                  <a:t>标准， </a:t>
                </a:r>
                <a:r>
                  <a:rPr lang="zh-CN" altLang="en-US" sz="1400" dirty="0">
                    <a:solidFill>
                      <a:srgbClr val="000000"/>
                    </a:solidFill>
                  </a:rPr>
                  <a:t>记为</a:t>
                </a:r>
                <a14:m>
                  <m:oMath xmlns:m="http://schemas.openxmlformats.org/officeDocument/2006/math">
                    <m:r>
                      <a:rPr lang="en-US" altLang="zh-CN" sz="1400" i="1" dirty="0" smtClean="0">
                        <a:solidFill>
                          <a:srgbClr val="000000"/>
                        </a:solidFill>
                        <a:latin typeface="Cambria Math" panose="02040503050406030204" pitchFamily="18" charset="0"/>
                      </a:rPr>
                      <m:t>𝐽</m:t>
                    </m:r>
                    <m:r>
                      <a:rPr lang="zh-CN" altLang="en-US" sz="1400" i="1" dirty="0" smtClean="0">
                        <a:solidFill>
                          <a:srgbClr val="000000"/>
                        </a:solidFill>
                        <a:latin typeface="Cambria Math" panose="02040503050406030204" pitchFamily="18" charset="0"/>
                      </a:rPr>
                      <m:t>（</m:t>
                    </m:r>
                    <m:r>
                      <a:rPr lang="zh-CN" altLang="en-US" sz="1400" i="1" dirty="0" smtClean="0">
                        <a:solidFill>
                          <a:srgbClr val="000000"/>
                        </a:solidFill>
                        <a:latin typeface="Cambria Math" panose="02040503050406030204" pitchFamily="18" charset="0"/>
                      </a:rPr>
                      <m:t>𝜃</m:t>
                    </m:r>
                    <m:r>
                      <a:rPr lang="zh-CN" altLang="en-US" sz="1400" i="1" dirty="0" smtClean="0">
                        <a:solidFill>
                          <a:srgbClr val="000000"/>
                        </a:solidFill>
                        <a:latin typeface="Cambria Math" panose="02040503050406030204" pitchFamily="18" charset="0"/>
                      </a:rPr>
                      <m:t>）</m:t>
                    </m:r>
                  </m:oMath>
                </a14:m>
                <a:r>
                  <a:rPr lang="zh-CN" altLang="en-US" sz="1400" dirty="0" smtClean="0">
                    <a:solidFill>
                      <a:srgbClr val="000000"/>
                    </a:solidFill>
                  </a:rPr>
                  <a:t>函数</a:t>
                </a:r>
                <a:endParaRPr lang="en-US" altLang="zh-CN" sz="1400" dirty="0" smtClean="0">
                  <a:solidFill>
                    <a:srgbClr val="000000"/>
                  </a:solidFill>
                </a:endParaRPr>
              </a:p>
              <a:p>
                <a:pPr lvl="1"/>
                <a:r>
                  <a:rPr lang="zh-CN" altLang="en-US" sz="1400" dirty="0" smtClean="0">
                    <a:solidFill>
                      <a:srgbClr val="000000"/>
                    </a:solidFill>
                  </a:rPr>
                  <a:t>找到</a:t>
                </a:r>
                <a14:m>
                  <m:oMath xmlns:m="http://schemas.openxmlformats.org/officeDocument/2006/math">
                    <m:r>
                      <a:rPr lang="en-US" altLang="zh-CN" sz="1400" i="1" dirty="0">
                        <a:solidFill>
                          <a:srgbClr val="000000"/>
                        </a:solidFill>
                        <a:latin typeface="Cambria Math" panose="02040503050406030204" pitchFamily="18" charset="0"/>
                      </a:rPr>
                      <m:t>𝐽</m:t>
                    </m:r>
                    <m:r>
                      <a:rPr lang="zh-CN" altLang="en-US" sz="1400" i="1" dirty="0" smtClean="0">
                        <a:solidFill>
                          <a:srgbClr val="000000"/>
                        </a:solidFill>
                        <a:latin typeface="Cambria Math" panose="02040503050406030204" pitchFamily="18" charset="0"/>
                      </a:rPr>
                      <m:t>（</m:t>
                    </m:r>
                    <m:r>
                      <a:rPr lang="zh-CN" altLang="en-US" sz="1400" i="1" dirty="0">
                        <a:solidFill>
                          <a:srgbClr val="000000"/>
                        </a:solidFill>
                        <a:latin typeface="Cambria Math" panose="02040503050406030204" pitchFamily="18" charset="0"/>
                      </a:rPr>
                      <m:t>𝜃</m:t>
                    </m:r>
                    <m:r>
                      <a:rPr lang="zh-CN" altLang="en-US" sz="1400" i="1" dirty="0" smtClean="0">
                        <a:solidFill>
                          <a:srgbClr val="000000"/>
                        </a:solidFill>
                        <a:latin typeface="Cambria Math" panose="02040503050406030204" pitchFamily="18" charset="0"/>
                      </a:rPr>
                      <m:t>）</m:t>
                    </m:r>
                  </m:oMath>
                </a14:m>
                <a:r>
                  <a:rPr lang="zh-CN" altLang="en-US" sz="1400" dirty="0">
                    <a:solidFill>
                      <a:srgbClr val="000000"/>
                    </a:solidFill>
                  </a:rPr>
                  <a:t>函数的</a:t>
                </a:r>
                <a:r>
                  <a:rPr lang="zh-CN" altLang="en-US" sz="1400" dirty="0" smtClean="0">
                    <a:solidFill>
                      <a:srgbClr val="000000"/>
                    </a:solidFill>
                  </a:rPr>
                  <a:t>最小值，因为</a:t>
                </a:r>
                <a:r>
                  <a:rPr lang="zh-CN" altLang="en-US" sz="1400" dirty="0">
                    <a:solidFill>
                      <a:srgbClr val="000000"/>
                    </a:solidFill>
                  </a:rPr>
                  <a:t>值越小表示预测函数越准确。求解损失函数的最小值是采用梯度</a:t>
                </a:r>
                <a:r>
                  <a:rPr lang="zh-CN" altLang="en-US" sz="1400" dirty="0" smtClean="0">
                    <a:solidFill>
                      <a:srgbClr val="000000"/>
                    </a:solidFill>
                  </a:rPr>
                  <a:t>下降法实现</a:t>
                </a:r>
                <a:endParaRPr lang="en-US" altLang="zh-CN" sz="1000" dirty="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3293209"/>
              </a:xfrm>
              <a:prstGeom prst="rect">
                <a:avLst/>
              </a:prstGeom>
              <a:blipFill>
                <a:blip r:embed="rId2"/>
                <a:stretch>
                  <a:fillRect l="-530" t="-1481" r="-30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257116277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判别分析</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2419124"/>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判别分析</a:t>
                </a:r>
                <a:r>
                  <a:rPr lang="zh-CN" altLang="en-US" sz="1800" dirty="0">
                    <a:solidFill>
                      <a:srgbClr val="000000"/>
                    </a:solidFill>
                  </a:rPr>
                  <a:t>是利用已知类别的样本建立判别</a:t>
                </a:r>
                <a:r>
                  <a:rPr lang="zh-CN" altLang="en-US" sz="1800" dirty="0" smtClean="0">
                    <a:solidFill>
                      <a:srgbClr val="000000"/>
                    </a:solidFill>
                  </a:rPr>
                  <a:t>模型，对</a:t>
                </a:r>
                <a:r>
                  <a:rPr lang="zh-CN" altLang="en-US" sz="1800" dirty="0">
                    <a:solidFill>
                      <a:srgbClr val="000000"/>
                    </a:solidFill>
                  </a:rPr>
                  <a:t>未知类别的样本进行判别的一种</a:t>
                </a:r>
                <a:r>
                  <a:rPr lang="zh-CN" altLang="en-US" sz="1800" dirty="0" smtClean="0">
                    <a:solidFill>
                      <a:srgbClr val="000000"/>
                    </a:solidFill>
                  </a:rPr>
                  <a:t>统计方法</a:t>
                </a:r>
                <a:endParaRPr lang="en-US" altLang="zh-CN" sz="1800" dirty="0" smtClean="0">
                  <a:solidFill>
                    <a:srgbClr val="000000"/>
                  </a:solidFill>
                </a:endParaRPr>
              </a:p>
              <a:p>
                <a:r>
                  <a:rPr lang="zh-CN" altLang="en-US" sz="1800" dirty="0" smtClean="0">
                    <a:solidFill>
                      <a:srgbClr val="000000"/>
                    </a:solidFill>
                  </a:rPr>
                  <a:t>它</a:t>
                </a:r>
                <a:r>
                  <a:rPr lang="zh-CN" altLang="en-US" sz="1800" dirty="0">
                    <a:solidFill>
                      <a:srgbClr val="000000"/>
                    </a:solidFill>
                  </a:rPr>
                  <a:t>包括线性</a:t>
                </a:r>
                <a:r>
                  <a:rPr lang="zh-CN" altLang="en-US" sz="1800" dirty="0" smtClean="0">
                    <a:solidFill>
                      <a:srgbClr val="000000"/>
                    </a:solidFill>
                  </a:rPr>
                  <a:t>判别分析（</a:t>
                </a:r>
                <a:r>
                  <a:rPr lang="en-US" altLang="zh-CN" sz="1800" dirty="0" smtClean="0">
                    <a:solidFill>
                      <a:srgbClr val="000000"/>
                    </a:solidFill>
                  </a:rPr>
                  <a:t>LDA</a:t>
                </a:r>
                <a:r>
                  <a:rPr lang="zh-CN" altLang="en-US" sz="1800" dirty="0" smtClean="0">
                    <a:solidFill>
                      <a:srgbClr val="000000"/>
                    </a:solidFill>
                  </a:rPr>
                  <a:t>）和</a:t>
                </a:r>
                <a:r>
                  <a:rPr lang="zh-CN" altLang="en-US" sz="1800" dirty="0">
                    <a:solidFill>
                      <a:srgbClr val="000000"/>
                    </a:solidFill>
                  </a:rPr>
                  <a:t>二次</a:t>
                </a:r>
                <a:r>
                  <a:rPr lang="zh-CN" altLang="en-US" sz="1800" dirty="0" smtClean="0">
                    <a:solidFill>
                      <a:srgbClr val="000000"/>
                    </a:solidFill>
                  </a:rPr>
                  <a:t>判别分析（</a:t>
                </a:r>
                <a:r>
                  <a:rPr lang="en-US" altLang="zh-CN" sz="1800" dirty="0" smtClean="0">
                    <a:solidFill>
                      <a:srgbClr val="000000"/>
                    </a:solidFill>
                  </a:rPr>
                  <a:t>QDA</a:t>
                </a:r>
                <a:r>
                  <a:rPr lang="zh-CN" altLang="en-US" sz="1800" dirty="0" smtClean="0">
                    <a:solidFill>
                      <a:srgbClr val="000000"/>
                    </a:solidFill>
                  </a:rPr>
                  <a:t>）两种类型</a:t>
                </a:r>
                <a:endParaRPr lang="en-US" altLang="zh-CN" sz="1800" dirty="0">
                  <a:solidFill>
                    <a:srgbClr val="000000"/>
                  </a:solidFill>
                </a:endParaRPr>
              </a:p>
              <a:p>
                <a:r>
                  <a:rPr lang="zh-CN" altLang="en-US" sz="1800" dirty="0" smtClean="0">
                    <a:solidFill>
                      <a:srgbClr val="000000"/>
                    </a:solidFill>
                  </a:rPr>
                  <a:t>二</a:t>
                </a:r>
                <a:r>
                  <a:rPr lang="zh-CN" altLang="en-US" sz="1800" dirty="0">
                    <a:solidFill>
                      <a:srgbClr val="000000"/>
                    </a:solidFill>
                  </a:rPr>
                  <a:t>次判别分析是针对那些服从</a:t>
                </a:r>
                <a:r>
                  <a:rPr lang="zh-CN" altLang="en-US" sz="1800" dirty="0" smtClean="0">
                    <a:solidFill>
                      <a:srgbClr val="000000"/>
                    </a:solidFill>
                  </a:rPr>
                  <a:t>高斯分布，且</a:t>
                </a:r>
                <a:r>
                  <a:rPr lang="zh-CN" altLang="en-US" sz="1800" dirty="0">
                    <a:solidFill>
                      <a:srgbClr val="000000"/>
                    </a:solidFill>
                  </a:rPr>
                  <a:t>均值</a:t>
                </a:r>
                <a:r>
                  <a:rPr lang="zh-CN" altLang="en-US" sz="1800" dirty="0" smtClean="0">
                    <a:solidFill>
                      <a:srgbClr val="000000"/>
                    </a:solidFill>
                  </a:rPr>
                  <a:t>不同， </a:t>
                </a:r>
                <a:r>
                  <a:rPr lang="zh-CN" altLang="en-US" sz="1800" dirty="0">
                    <a:solidFill>
                      <a:srgbClr val="000000"/>
                    </a:solidFill>
                  </a:rPr>
                  <a:t>方差也不同的样本数据而设计的。它对高斯分布的协方差矩阵不做任何</a:t>
                </a:r>
                <a:r>
                  <a:rPr lang="zh-CN" altLang="en-US" sz="1800" dirty="0" smtClean="0">
                    <a:solidFill>
                      <a:srgbClr val="000000"/>
                    </a:solidFill>
                  </a:rPr>
                  <a:t>假设，直接</a:t>
                </a:r>
                <a:r>
                  <a:rPr lang="zh-CN" altLang="en-US" sz="1800" dirty="0">
                    <a:solidFill>
                      <a:srgbClr val="000000"/>
                    </a:solidFill>
                  </a:rPr>
                  <a:t>使用每个分类下的协方差</a:t>
                </a:r>
                <a:r>
                  <a:rPr lang="zh-CN" altLang="en-US" sz="1800" dirty="0" smtClean="0">
                    <a:solidFill>
                      <a:srgbClr val="000000"/>
                    </a:solidFill>
                  </a:rPr>
                  <a:t>矩阵，因为</a:t>
                </a:r>
                <a:r>
                  <a:rPr lang="zh-CN" altLang="en-US" sz="1800" dirty="0">
                    <a:solidFill>
                      <a:srgbClr val="000000"/>
                    </a:solidFill>
                  </a:rPr>
                  <a:t>数据方差相同的</a:t>
                </a:r>
                <a:r>
                  <a:rPr lang="zh-CN" altLang="en-US" sz="1800" dirty="0" smtClean="0">
                    <a:solidFill>
                      <a:srgbClr val="000000"/>
                    </a:solidFill>
                  </a:rPr>
                  <a:t>时候，一</a:t>
                </a:r>
                <a:r>
                  <a:rPr lang="zh-CN" altLang="en-US" sz="1800" dirty="0">
                    <a:solidFill>
                      <a:srgbClr val="000000"/>
                    </a:solidFill>
                  </a:rPr>
                  <a:t>次判别就</a:t>
                </a:r>
                <a:r>
                  <a:rPr lang="zh-CN" altLang="en-US" sz="1800" dirty="0" smtClean="0">
                    <a:solidFill>
                      <a:srgbClr val="000000"/>
                    </a:solidFill>
                  </a:rPr>
                  <a:t>可以，但</a:t>
                </a:r>
                <a:r>
                  <a:rPr lang="zh-CN" altLang="en-US" sz="1800" dirty="0">
                    <a:solidFill>
                      <a:srgbClr val="000000"/>
                    </a:solidFill>
                  </a:rPr>
                  <a:t>如果类别间的方差相差较大</a:t>
                </a:r>
                <a:r>
                  <a:rPr lang="zh-CN" altLang="en-US" sz="1800" dirty="0" smtClean="0">
                    <a:solidFill>
                      <a:srgbClr val="000000"/>
                    </a:solidFill>
                  </a:rPr>
                  <a:t>时，就</a:t>
                </a:r>
                <a:r>
                  <a:rPr lang="zh-CN" altLang="en-US" sz="1800" dirty="0">
                    <a:solidFill>
                      <a:srgbClr val="000000"/>
                    </a:solidFill>
                  </a:rPr>
                  <a:t>变成</a:t>
                </a:r>
                <a:r>
                  <a:rPr lang="zh-CN" altLang="en-US" sz="1800" dirty="0" smtClean="0">
                    <a:solidFill>
                      <a:srgbClr val="000000"/>
                    </a:solidFill>
                  </a:rPr>
                  <a:t>了一</a:t>
                </a:r>
                <a:r>
                  <a:rPr lang="zh-CN" altLang="en-US" sz="1800" dirty="0">
                    <a:solidFill>
                      <a:srgbClr val="000000"/>
                    </a:solidFill>
                  </a:rPr>
                  <a:t>个关于</a:t>
                </a:r>
                <a14:m>
                  <m:oMath xmlns:m="http://schemas.openxmlformats.org/officeDocument/2006/math">
                    <m:r>
                      <a:rPr lang="en-US" altLang="zh-CN" sz="1800" i="1" dirty="0" smtClean="0">
                        <a:solidFill>
                          <a:srgbClr val="000000"/>
                        </a:solidFill>
                        <a:latin typeface="Cambria Math" panose="02040503050406030204" pitchFamily="18" charset="0"/>
                      </a:rPr>
                      <m:t>𝑥</m:t>
                    </m:r>
                  </m:oMath>
                </a14:m>
                <a:r>
                  <a:rPr lang="zh-CN" altLang="en-US" sz="1800" dirty="0">
                    <a:solidFill>
                      <a:srgbClr val="000000"/>
                    </a:solidFill>
                  </a:rPr>
                  <a:t>的</a:t>
                </a:r>
                <a:r>
                  <a:rPr lang="zh-CN" altLang="en-US" sz="1800" dirty="0" smtClean="0">
                    <a:solidFill>
                      <a:srgbClr val="000000"/>
                    </a:solidFill>
                  </a:rPr>
                  <a:t>二次函数， </a:t>
                </a:r>
                <a:r>
                  <a:rPr lang="zh-CN" altLang="en-US" sz="1800" dirty="0">
                    <a:solidFill>
                      <a:srgbClr val="000000"/>
                    </a:solidFill>
                  </a:rPr>
                  <a:t>就需要使用二次决策</a:t>
                </a:r>
                <a:r>
                  <a:rPr lang="zh-CN" altLang="en-US" sz="1800" dirty="0" smtClean="0">
                    <a:solidFill>
                      <a:srgbClr val="000000"/>
                    </a:solidFill>
                  </a:rPr>
                  <a:t>平面</a:t>
                </a:r>
                <a:endParaRPr lang="en-US" altLang="zh-CN" sz="1800" dirty="0" smtClean="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2419124"/>
              </a:xfrm>
              <a:prstGeom prst="rect">
                <a:avLst/>
              </a:prstGeom>
              <a:blipFill>
                <a:blip r:embed="rId2"/>
                <a:stretch>
                  <a:fillRect l="-530" t="-1259" r="-455" b="-2267"/>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26366328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判别分析</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40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en-US" altLang="zh-CN" sz="1800" dirty="0" smtClean="0">
                <a:solidFill>
                  <a:srgbClr val="000000"/>
                </a:solidFill>
              </a:rPr>
              <a:t>QDA</a:t>
            </a:r>
            <a:r>
              <a:rPr lang="zh-CN" altLang="en-US" sz="1800" dirty="0">
                <a:solidFill>
                  <a:srgbClr val="000000"/>
                </a:solidFill>
              </a:rPr>
              <a:t>和</a:t>
            </a:r>
            <a:r>
              <a:rPr lang="en-US" altLang="zh-CN" sz="1800" dirty="0">
                <a:solidFill>
                  <a:srgbClr val="000000"/>
                </a:solidFill>
              </a:rPr>
              <a:t>LDA</a:t>
            </a:r>
            <a:r>
              <a:rPr lang="zh-CN" altLang="en-US" sz="1800" dirty="0">
                <a:solidFill>
                  <a:srgbClr val="000000"/>
                </a:solidFill>
              </a:rPr>
              <a:t>之间的关系主要取决于方差和偏差的</a:t>
            </a:r>
            <a:r>
              <a:rPr lang="zh-CN" altLang="en-US" sz="1800" dirty="0" smtClean="0">
                <a:solidFill>
                  <a:srgbClr val="000000"/>
                </a:solidFill>
              </a:rPr>
              <a:t>取舍，即</a:t>
            </a:r>
            <a:r>
              <a:rPr lang="zh-CN" altLang="en-US" sz="1800" dirty="0">
                <a:solidFill>
                  <a:srgbClr val="000000"/>
                </a:solidFill>
              </a:rPr>
              <a:t>模型的预测值和真实值之间的差异可以分解为方差和偏差这两个此消彼长的量的综合。通俗</a:t>
            </a:r>
            <a:r>
              <a:rPr lang="zh-CN" altLang="en-US" sz="1800" dirty="0" smtClean="0">
                <a:solidFill>
                  <a:srgbClr val="000000"/>
                </a:solidFill>
              </a:rPr>
              <a:t>来说，高</a:t>
            </a:r>
            <a:r>
              <a:rPr lang="zh-CN" altLang="en-US" sz="1800" dirty="0">
                <a:solidFill>
                  <a:srgbClr val="000000"/>
                </a:solidFill>
              </a:rPr>
              <a:t>方差低误差的模型意味着过于</a:t>
            </a:r>
            <a:r>
              <a:rPr lang="zh-CN" altLang="en-US" sz="1800" dirty="0" smtClean="0">
                <a:solidFill>
                  <a:srgbClr val="000000"/>
                </a:solidFill>
              </a:rPr>
              <a:t>灵敏，当</a:t>
            </a:r>
            <a:r>
              <a:rPr lang="zh-CN" altLang="en-US" sz="1800" dirty="0">
                <a:solidFill>
                  <a:srgbClr val="000000"/>
                </a:solidFill>
              </a:rPr>
              <a:t>需要预测的真实函数并没有</a:t>
            </a:r>
            <a:r>
              <a:rPr lang="zh-CN" altLang="en-US" sz="1800" dirty="0" smtClean="0">
                <a:solidFill>
                  <a:srgbClr val="000000"/>
                </a:solidFill>
              </a:rPr>
              <a:t>变化，而</a:t>
            </a:r>
            <a:r>
              <a:rPr lang="zh-CN" altLang="en-US" sz="1800" dirty="0">
                <a:solidFill>
                  <a:srgbClr val="000000"/>
                </a:solidFill>
              </a:rPr>
              <a:t>只是使用了不同的</a:t>
            </a:r>
            <a:r>
              <a:rPr lang="zh-CN" altLang="en-US" sz="1800" dirty="0" smtClean="0">
                <a:solidFill>
                  <a:srgbClr val="000000"/>
                </a:solidFill>
              </a:rPr>
              <a:t>样本，就</a:t>
            </a:r>
            <a:r>
              <a:rPr lang="zh-CN" altLang="en-US" sz="1800" dirty="0">
                <a:solidFill>
                  <a:srgbClr val="000000"/>
                </a:solidFill>
              </a:rPr>
              <a:t>能够使预测值产生较大的变化。</a:t>
            </a:r>
            <a:r>
              <a:rPr lang="zh-CN" altLang="en-US" sz="1800" dirty="0" smtClean="0">
                <a:solidFill>
                  <a:srgbClr val="000000"/>
                </a:solidFill>
              </a:rPr>
              <a:t>反之，高</a:t>
            </a:r>
            <a:r>
              <a:rPr lang="zh-CN" altLang="en-US" sz="1800" dirty="0">
                <a:solidFill>
                  <a:srgbClr val="000000"/>
                </a:solidFill>
              </a:rPr>
              <a:t>误差低方差意味着过于</a:t>
            </a:r>
            <a:r>
              <a:rPr lang="zh-CN" altLang="en-US" sz="1800" dirty="0" smtClean="0">
                <a:solidFill>
                  <a:srgbClr val="000000"/>
                </a:solidFill>
              </a:rPr>
              <a:t>迟钝，即使</a:t>
            </a:r>
            <a:r>
              <a:rPr lang="zh-CN" altLang="en-US" sz="1800" dirty="0">
                <a:solidFill>
                  <a:srgbClr val="000000"/>
                </a:solidFill>
              </a:rPr>
              <a:t>真实的函数发生</a:t>
            </a:r>
            <a:r>
              <a:rPr lang="zh-CN" altLang="en-US" sz="1800" dirty="0" smtClean="0">
                <a:solidFill>
                  <a:srgbClr val="000000"/>
                </a:solidFill>
              </a:rPr>
              <a:t>变化，依然</a:t>
            </a:r>
            <a:r>
              <a:rPr lang="zh-CN" altLang="en-US" sz="1800" dirty="0">
                <a:solidFill>
                  <a:srgbClr val="000000"/>
                </a:solidFill>
              </a:rPr>
              <a:t>不会使预测值改变。因此在其中如何</a:t>
            </a:r>
            <a:r>
              <a:rPr lang="zh-CN" altLang="en-US" sz="1800" dirty="0" smtClean="0">
                <a:solidFill>
                  <a:srgbClr val="000000"/>
                </a:solidFill>
              </a:rPr>
              <a:t>取舍，就</a:t>
            </a:r>
            <a:r>
              <a:rPr lang="zh-CN" altLang="en-US" sz="1800" dirty="0">
                <a:solidFill>
                  <a:srgbClr val="000000"/>
                </a:solidFill>
              </a:rPr>
              <a:t>成了一个很重要的</a:t>
            </a:r>
            <a:r>
              <a:rPr lang="zh-CN" altLang="en-US" sz="1800" dirty="0" smtClean="0">
                <a:solidFill>
                  <a:srgbClr val="000000"/>
                </a:solidFill>
              </a:rPr>
              <a:t>问题</a:t>
            </a:r>
            <a:endParaRPr lang="en-US" altLang="zh-CN" sz="1800" dirty="0" smtClean="0">
              <a:solidFill>
                <a:srgbClr val="000000"/>
              </a:solidFill>
            </a:endParaRPr>
          </a:p>
          <a:p>
            <a:r>
              <a:rPr lang="en-US" altLang="zh-CN" sz="1800" dirty="0" smtClean="0">
                <a:solidFill>
                  <a:srgbClr val="000000"/>
                </a:solidFill>
              </a:rPr>
              <a:t>LDA</a:t>
            </a:r>
            <a:r>
              <a:rPr lang="zh-CN" altLang="en-US" sz="1800" dirty="0">
                <a:solidFill>
                  <a:srgbClr val="000000"/>
                </a:solidFill>
              </a:rPr>
              <a:t>相对方差更</a:t>
            </a:r>
            <a:r>
              <a:rPr lang="zh-CN" altLang="en-US" sz="1800" dirty="0" smtClean="0">
                <a:solidFill>
                  <a:srgbClr val="000000"/>
                </a:solidFill>
              </a:rPr>
              <a:t>低，而</a:t>
            </a:r>
            <a:r>
              <a:rPr lang="en-US" altLang="zh-CN" sz="1800" dirty="0">
                <a:solidFill>
                  <a:srgbClr val="000000"/>
                </a:solidFill>
              </a:rPr>
              <a:t>QDA</a:t>
            </a:r>
            <a:r>
              <a:rPr lang="zh-CN" altLang="en-US" sz="1800" dirty="0">
                <a:solidFill>
                  <a:srgbClr val="000000"/>
                </a:solidFill>
              </a:rPr>
              <a:t>相对误差更低。</a:t>
            </a:r>
            <a:r>
              <a:rPr lang="zh-CN" altLang="en-US" sz="1800" dirty="0" smtClean="0">
                <a:solidFill>
                  <a:srgbClr val="000000"/>
                </a:solidFill>
              </a:rPr>
              <a:t>因此，在</a:t>
            </a:r>
            <a:r>
              <a:rPr lang="zh-CN" altLang="en-US" sz="1800" dirty="0">
                <a:solidFill>
                  <a:srgbClr val="000000"/>
                </a:solidFill>
              </a:rPr>
              <a:t>样本集比</a:t>
            </a:r>
            <a:r>
              <a:rPr lang="zh-CN" altLang="en-US" sz="1800" dirty="0" smtClean="0">
                <a:solidFill>
                  <a:srgbClr val="000000"/>
                </a:solidFill>
              </a:rPr>
              <a:t>较少，对</a:t>
            </a:r>
            <a:r>
              <a:rPr lang="zh-CN" altLang="en-US" sz="1800" dirty="0">
                <a:solidFill>
                  <a:srgbClr val="000000"/>
                </a:solidFill>
              </a:rPr>
              <a:t>协方差矩阵很难估计准确</a:t>
            </a:r>
            <a:r>
              <a:rPr lang="zh-CN" altLang="en-US" sz="1800" dirty="0" smtClean="0">
                <a:solidFill>
                  <a:srgbClr val="000000"/>
                </a:solidFill>
              </a:rPr>
              <a:t>时，采用</a:t>
            </a:r>
            <a:r>
              <a:rPr lang="en-US" altLang="zh-CN" sz="1800" dirty="0">
                <a:solidFill>
                  <a:srgbClr val="000000"/>
                </a:solidFill>
              </a:rPr>
              <a:t>LDA</a:t>
            </a:r>
            <a:r>
              <a:rPr lang="zh-CN" altLang="en-US" sz="1800" dirty="0">
                <a:solidFill>
                  <a:srgbClr val="000000"/>
                </a:solidFill>
              </a:rPr>
              <a:t>更加合适。而当样本集</a:t>
            </a:r>
            <a:r>
              <a:rPr lang="zh-CN" altLang="en-US" sz="1800" dirty="0" smtClean="0">
                <a:solidFill>
                  <a:srgbClr val="000000"/>
                </a:solidFill>
              </a:rPr>
              <a:t>很大，或者</a:t>
            </a:r>
            <a:r>
              <a:rPr lang="zh-CN" altLang="en-US" sz="1800" dirty="0">
                <a:solidFill>
                  <a:srgbClr val="000000"/>
                </a:solidFill>
              </a:rPr>
              <a:t>类间协方差矩阵差异比较大的</a:t>
            </a:r>
            <a:r>
              <a:rPr lang="zh-CN" altLang="en-US" sz="1800" dirty="0" smtClean="0">
                <a:solidFill>
                  <a:srgbClr val="000000"/>
                </a:solidFill>
              </a:rPr>
              <a:t>时候，采用</a:t>
            </a:r>
            <a:r>
              <a:rPr lang="en-US" altLang="zh-CN" sz="1800" dirty="0">
                <a:solidFill>
                  <a:srgbClr val="000000"/>
                </a:solidFill>
              </a:rPr>
              <a:t>QDA</a:t>
            </a:r>
            <a:r>
              <a:rPr lang="zh-CN" altLang="en-US" sz="1800" dirty="0">
                <a:solidFill>
                  <a:srgbClr val="000000"/>
                </a:solidFill>
              </a:rPr>
              <a:t>更加合适</a:t>
            </a:r>
            <a:endParaRPr lang="en-US" altLang="zh-CN" sz="1800" dirty="0">
              <a:solidFill>
                <a:srgbClr val="000000"/>
              </a:solidFill>
            </a:endParaRPr>
          </a:p>
        </p:txBody>
      </p:sp>
    </p:spTree>
    <p:extLst>
      <p:ext uri="{BB962C8B-B14F-4D97-AF65-F5344CB8AC3E}">
        <p14:creationId xmlns:p14="http://schemas.microsoft.com/office/powerpoint/2010/main" val="96179831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判别分析</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二</a:t>
            </a:r>
            <a:r>
              <a:rPr lang="zh-CN" altLang="en-US" sz="1800" dirty="0">
                <a:solidFill>
                  <a:srgbClr val="000000"/>
                </a:solidFill>
              </a:rPr>
              <a:t>次判别决策面运行效果</a:t>
            </a:r>
            <a:endParaRPr lang="en-US" altLang="zh-CN" sz="1800" dirty="0">
              <a:solidFill>
                <a:srgbClr val="000000"/>
              </a:solidFill>
            </a:endParaRPr>
          </a:p>
        </p:txBody>
      </p:sp>
      <p:pic>
        <p:nvPicPr>
          <p:cNvPr id="10" name="Picture 416"/>
          <p:cNvPicPr/>
          <p:nvPr/>
        </p:nvPicPr>
        <p:blipFill>
          <a:blip r:embed="rId2"/>
          <a:stretch>
            <a:fillRect/>
          </a:stretch>
        </p:blipFill>
        <p:spPr>
          <a:xfrm>
            <a:off x="2932747" y="1751223"/>
            <a:ext cx="3278505" cy="2508250"/>
          </a:xfrm>
          <a:prstGeom prst="rect">
            <a:avLst/>
          </a:prstGeom>
        </p:spPr>
      </p:pic>
    </p:spTree>
    <p:extLst>
      <p:ext uri="{BB962C8B-B14F-4D97-AF65-F5344CB8AC3E}">
        <p14:creationId xmlns:p14="http://schemas.microsoft.com/office/powerpoint/2010/main" val="41512561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416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章节介绍</a:t>
            </a: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6" name="矩形 3"/>
          <p:cNvSpPr>
            <a:spLocks noChangeArrowheads="1"/>
          </p:cNvSpPr>
          <p:nvPr/>
        </p:nvSpPr>
        <p:spPr bwMode="auto">
          <a:xfrm>
            <a:off x="596900" y="1000471"/>
            <a:ext cx="8045450" cy="1034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本章主要</a:t>
            </a:r>
            <a:r>
              <a:rPr lang="zh-CN" altLang="en-US" sz="1800" dirty="0">
                <a:solidFill>
                  <a:srgbClr val="000000"/>
                </a:solidFill>
              </a:rPr>
              <a:t>介绍机器学习的基础</a:t>
            </a:r>
            <a:r>
              <a:rPr lang="zh-CN" altLang="en-US" sz="1800" dirty="0" smtClean="0">
                <a:solidFill>
                  <a:srgbClr val="000000"/>
                </a:solidFill>
              </a:rPr>
              <a:t>知识，包括</a:t>
            </a:r>
            <a:r>
              <a:rPr lang="zh-CN" altLang="en-US" sz="1800" dirty="0">
                <a:solidFill>
                  <a:srgbClr val="000000"/>
                </a:solidFill>
              </a:rPr>
              <a:t>常用概念和统计分析基础</a:t>
            </a:r>
            <a:r>
              <a:rPr lang="zh-CN" altLang="en-US" sz="1800" dirty="0" smtClean="0">
                <a:solidFill>
                  <a:srgbClr val="000000"/>
                </a:solidFill>
              </a:rPr>
              <a:t>知识</a:t>
            </a:r>
            <a:endParaRPr lang="en-US" altLang="zh-CN" sz="1800" dirty="0">
              <a:solidFill>
                <a:srgbClr val="000000"/>
              </a:solidFill>
            </a:endParaRPr>
          </a:p>
          <a:p>
            <a:r>
              <a:rPr lang="zh-CN" altLang="en-US" sz="1800" dirty="0" smtClean="0">
                <a:solidFill>
                  <a:srgbClr val="000000"/>
                </a:solidFill>
              </a:rPr>
              <a:t>目标是</a:t>
            </a:r>
            <a:r>
              <a:rPr lang="zh-CN" altLang="en-US" sz="1800" dirty="0">
                <a:solidFill>
                  <a:srgbClr val="000000"/>
                </a:solidFill>
              </a:rPr>
              <a:t>理解掌握机器学习的主要</a:t>
            </a:r>
            <a:r>
              <a:rPr lang="zh-CN" altLang="en-US" sz="1800" dirty="0" smtClean="0">
                <a:solidFill>
                  <a:srgbClr val="000000"/>
                </a:solidFill>
              </a:rPr>
              <a:t>原理</a:t>
            </a:r>
            <a:endParaRPr lang="en-US" altLang="zh-CN" sz="1800" dirty="0" smtClean="0">
              <a:solidFill>
                <a:srgbClr val="000000"/>
              </a:solidFill>
            </a:endParaRPr>
          </a:p>
          <a:p>
            <a:r>
              <a:rPr lang="zh-CN" altLang="en-US" sz="1800" dirty="0" smtClean="0">
                <a:solidFill>
                  <a:srgbClr val="000000"/>
                </a:solidFill>
              </a:rPr>
              <a:t>主要</a:t>
            </a:r>
            <a:r>
              <a:rPr lang="zh-CN" altLang="en-US" sz="1800" dirty="0">
                <a:solidFill>
                  <a:srgbClr val="000000"/>
                </a:solidFill>
              </a:rPr>
              <a:t>涵盖以下</a:t>
            </a:r>
            <a:r>
              <a:rPr lang="zh-CN" altLang="en-US" sz="1800" dirty="0" smtClean="0">
                <a:solidFill>
                  <a:srgbClr val="000000"/>
                </a:solidFill>
              </a:rPr>
              <a:t>内容，统计分析</a:t>
            </a:r>
            <a:r>
              <a:rPr lang="zh-CN" altLang="en-US" sz="1800" dirty="0">
                <a:solidFill>
                  <a:srgbClr val="000000"/>
                </a:solidFill>
              </a:rPr>
              <a:t>、高维数据降维、特征工程、模型训练等</a:t>
            </a:r>
            <a:endParaRPr lang="zh-CN" altLang="en-US" sz="1400" dirty="0">
              <a:solidFill>
                <a:srgbClr val="000000"/>
              </a:solidFill>
            </a:endParaRPr>
          </a:p>
        </p:txBody>
      </p:sp>
    </p:spTree>
  </p:cSld>
  <p:clrMapOvr>
    <a:masterClrMapping/>
  </p:clrMapOvr>
  <p:transition spd="slow">
    <p:push/>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非线性模型</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0128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在统计学</a:t>
            </a:r>
            <a:r>
              <a:rPr lang="zh-CN" altLang="en-US" sz="1800" dirty="0" smtClean="0">
                <a:solidFill>
                  <a:srgbClr val="000000"/>
                </a:solidFill>
              </a:rPr>
              <a:t>中，非线性回归</a:t>
            </a:r>
            <a:r>
              <a:rPr lang="zh-CN" altLang="en-US" sz="1800" dirty="0">
                <a:solidFill>
                  <a:srgbClr val="000000"/>
                </a:solidFill>
              </a:rPr>
              <a:t>是回归分析的</a:t>
            </a:r>
            <a:r>
              <a:rPr lang="zh-CN" altLang="en-US" sz="1800" dirty="0" smtClean="0">
                <a:solidFill>
                  <a:srgbClr val="000000"/>
                </a:solidFill>
              </a:rPr>
              <a:t>一种形式， </a:t>
            </a:r>
            <a:r>
              <a:rPr lang="zh-CN" altLang="en-US" sz="1800" dirty="0">
                <a:solidFill>
                  <a:srgbClr val="000000"/>
                </a:solidFill>
              </a:rPr>
              <a:t>非线性模型是由一个或多个自变量非线性</a:t>
            </a:r>
            <a:r>
              <a:rPr lang="zh-CN" altLang="en-US" sz="1800" dirty="0" smtClean="0">
                <a:solidFill>
                  <a:srgbClr val="000000"/>
                </a:solidFill>
              </a:rPr>
              <a:t>组合</a:t>
            </a:r>
            <a:endParaRPr lang="en-US" altLang="zh-CN" sz="1800" dirty="0" smtClean="0">
              <a:solidFill>
                <a:srgbClr val="000000"/>
              </a:solidFill>
            </a:endParaRPr>
          </a:p>
          <a:p>
            <a:r>
              <a:rPr lang="zh-CN" altLang="en-US" sz="1800" dirty="0" smtClean="0">
                <a:solidFill>
                  <a:srgbClr val="000000"/>
                </a:solidFill>
              </a:rPr>
              <a:t>一些</a:t>
            </a:r>
            <a:r>
              <a:rPr lang="zh-CN" altLang="en-US" sz="1800" dirty="0">
                <a:solidFill>
                  <a:srgbClr val="000000"/>
                </a:solidFill>
              </a:rPr>
              <a:t>常见</a:t>
            </a:r>
            <a:r>
              <a:rPr lang="zh-CN" altLang="en-US" sz="1800" dirty="0" smtClean="0">
                <a:solidFill>
                  <a:srgbClr val="000000"/>
                </a:solidFill>
              </a:rPr>
              <a:t>非线性模型</a:t>
            </a:r>
            <a:endParaRPr lang="en-US" altLang="zh-CN" sz="1800" dirty="0" smtClean="0">
              <a:solidFill>
                <a:srgbClr val="000000"/>
              </a:solidFill>
            </a:endParaRPr>
          </a:p>
          <a:p>
            <a:pPr lvl="1"/>
            <a:r>
              <a:rPr lang="zh-CN" altLang="en-US" sz="1400" dirty="0" smtClean="0">
                <a:solidFill>
                  <a:srgbClr val="000000"/>
                </a:solidFill>
              </a:rPr>
              <a:t>阶跃函数</a:t>
            </a:r>
            <a:endParaRPr lang="en-US" altLang="zh-CN" sz="1400" dirty="0" smtClean="0">
              <a:solidFill>
                <a:srgbClr val="000000"/>
              </a:solidFill>
            </a:endParaRPr>
          </a:p>
          <a:p>
            <a:pPr lvl="1"/>
            <a:r>
              <a:rPr lang="zh-CN" altLang="en-US" sz="1400" dirty="0">
                <a:solidFill>
                  <a:srgbClr val="000000"/>
                </a:solidFill>
              </a:rPr>
              <a:t>分段</a:t>
            </a:r>
            <a:r>
              <a:rPr lang="zh-CN" altLang="en-US" sz="1400" dirty="0" smtClean="0">
                <a:solidFill>
                  <a:srgbClr val="000000"/>
                </a:solidFill>
              </a:rPr>
              <a:t>函数</a:t>
            </a:r>
            <a:endParaRPr lang="en-US" altLang="zh-CN" sz="1400" dirty="0" smtClean="0">
              <a:solidFill>
                <a:srgbClr val="000000"/>
              </a:solidFill>
            </a:endParaRPr>
          </a:p>
          <a:p>
            <a:pPr lvl="1"/>
            <a:r>
              <a:rPr lang="zh-CN" altLang="en-US" sz="1400" dirty="0" smtClean="0">
                <a:solidFill>
                  <a:srgbClr val="000000"/>
                </a:solidFill>
              </a:rPr>
              <a:t>样条曲线</a:t>
            </a:r>
            <a:endParaRPr lang="en-US" altLang="zh-CN" sz="1400" dirty="0" smtClean="0">
              <a:solidFill>
                <a:srgbClr val="000000"/>
              </a:solidFill>
            </a:endParaRPr>
          </a:p>
          <a:p>
            <a:pPr lvl="1"/>
            <a:r>
              <a:rPr lang="zh-CN" altLang="en-US" sz="1400" dirty="0" smtClean="0">
                <a:solidFill>
                  <a:srgbClr val="000000"/>
                </a:solidFill>
              </a:rPr>
              <a:t>广义加性模型</a:t>
            </a:r>
            <a:endParaRPr lang="en-US" altLang="zh-CN" sz="1400" dirty="0">
              <a:solidFill>
                <a:srgbClr val="000000"/>
              </a:solidFill>
            </a:endParaRPr>
          </a:p>
        </p:txBody>
      </p:sp>
    </p:spTree>
    <p:extLst>
      <p:ext uri="{BB962C8B-B14F-4D97-AF65-F5344CB8AC3E}">
        <p14:creationId xmlns:p14="http://schemas.microsoft.com/office/powerpoint/2010/main" val="41726486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2095430" cy="461665"/>
          </a:xfrm>
          <a:prstGeom prst="rect">
            <a:avLst/>
          </a:prstGeom>
          <a:solidFill>
            <a:srgbClr val="FF6600"/>
          </a:solidFill>
          <a:ln>
            <a:noFill/>
          </a:ln>
          <a:extLst/>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smtClean="0">
                <a:solidFill>
                  <a:schemeClr val="bg1"/>
                </a:solidFill>
                <a:latin typeface="微软雅黑" panose="020B0503020204020204" pitchFamily="34" charset="-122"/>
                <a:ea typeface="微软雅黑" panose="020B0503020204020204" pitchFamily="34" charset="-122"/>
              </a:rPr>
              <a:t>高维数据降维</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2640723"/>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机器学习</a:t>
                </a:r>
                <a:r>
                  <a:rPr lang="zh-CN" altLang="en-US" sz="1800" dirty="0">
                    <a:solidFill>
                      <a:srgbClr val="000000"/>
                    </a:solidFill>
                  </a:rPr>
                  <a:t>领域中的降维就是指采用某种映射</a:t>
                </a:r>
                <a:r>
                  <a:rPr lang="zh-CN" altLang="en-US" sz="1800" dirty="0" smtClean="0">
                    <a:solidFill>
                      <a:srgbClr val="000000"/>
                    </a:solidFill>
                  </a:rPr>
                  <a:t>方法，将</a:t>
                </a:r>
                <a:r>
                  <a:rPr lang="zh-CN" altLang="en-US" sz="1800" dirty="0">
                    <a:solidFill>
                      <a:srgbClr val="000000"/>
                    </a:solidFill>
                  </a:rPr>
                  <a:t>原高维空间中的数据点映射到低维度的空间中。在原始的高维空间</a:t>
                </a:r>
                <a:r>
                  <a:rPr lang="zh-CN" altLang="en-US" sz="1800" dirty="0" smtClean="0">
                    <a:solidFill>
                      <a:srgbClr val="000000"/>
                    </a:solidFill>
                  </a:rPr>
                  <a:t>中，包含</a:t>
                </a:r>
                <a:r>
                  <a:rPr lang="zh-CN" altLang="en-US" sz="1800" dirty="0">
                    <a:solidFill>
                      <a:srgbClr val="000000"/>
                    </a:solidFill>
                  </a:rPr>
                  <a:t>有冗余信息以及噪声信息。图像识别中如果噪声太多会造成</a:t>
                </a:r>
                <a:r>
                  <a:rPr lang="zh-CN" altLang="en-US" sz="1800" dirty="0" smtClean="0">
                    <a:solidFill>
                      <a:srgbClr val="000000"/>
                    </a:solidFill>
                  </a:rPr>
                  <a:t>误差，降低</a:t>
                </a:r>
                <a:r>
                  <a:rPr lang="zh-CN" altLang="en-US" sz="1800" dirty="0">
                    <a:solidFill>
                      <a:srgbClr val="000000"/>
                    </a:solidFill>
                  </a:rPr>
                  <a:t>识别</a:t>
                </a:r>
                <a:r>
                  <a:rPr lang="zh-CN" altLang="en-US" sz="1800" dirty="0" smtClean="0">
                    <a:solidFill>
                      <a:srgbClr val="000000"/>
                    </a:solidFill>
                  </a:rPr>
                  <a:t>准确率；通过</a:t>
                </a:r>
                <a:r>
                  <a:rPr lang="zh-CN" altLang="en-US" sz="1800" dirty="0">
                    <a:solidFill>
                      <a:srgbClr val="000000"/>
                    </a:solidFill>
                  </a:rPr>
                  <a:t>降</a:t>
                </a:r>
                <a:r>
                  <a:rPr lang="zh-CN" altLang="en-US" sz="1800" dirty="0" smtClean="0">
                    <a:solidFill>
                      <a:srgbClr val="000000"/>
                    </a:solidFill>
                  </a:rPr>
                  <a:t>维，可以</a:t>
                </a:r>
                <a:r>
                  <a:rPr lang="zh-CN" altLang="en-US" sz="1800" dirty="0">
                    <a:solidFill>
                      <a:srgbClr val="000000"/>
                    </a:solidFill>
                  </a:rPr>
                  <a:t>减少冗余信息所造成的</a:t>
                </a:r>
                <a:r>
                  <a:rPr lang="zh-CN" altLang="en-US" sz="1800" dirty="0" smtClean="0">
                    <a:solidFill>
                      <a:srgbClr val="000000"/>
                    </a:solidFill>
                  </a:rPr>
                  <a:t>误差，提高</a:t>
                </a:r>
                <a:r>
                  <a:rPr lang="zh-CN" altLang="en-US" sz="1800" dirty="0">
                    <a:solidFill>
                      <a:srgbClr val="000000"/>
                    </a:solidFill>
                  </a:rPr>
                  <a:t>识别的精度。</a:t>
                </a:r>
                <a:r>
                  <a:rPr lang="zh-CN" altLang="en-US" sz="1800" dirty="0" smtClean="0">
                    <a:solidFill>
                      <a:srgbClr val="000000"/>
                    </a:solidFill>
                  </a:rPr>
                  <a:t>此外，通过</a:t>
                </a:r>
                <a:r>
                  <a:rPr lang="zh-CN" altLang="en-US" sz="1800" dirty="0">
                    <a:solidFill>
                      <a:srgbClr val="000000"/>
                    </a:solidFill>
                  </a:rPr>
                  <a:t>降维</a:t>
                </a:r>
                <a:r>
                  <a:rPr lang="zh-CN" altLang="en-US" sz="1800" dirty="0" smtClean="0">
                    <a:solidFill>
                      <a:srgbClr val="000000"/>
                    </a:solidFill>
                  </a:rPr>
                  <a:t>可以寻找数据内部的本质结构特征</a:t>
                </a:r>
                <a:endParaRPr lang="en-US" altLang="zh-CN" sz="1800" dirty="0" smtClean="0">
                  <a:solidFill>
                    <a:srgbClr val="000000"/>
                  </a:solidFill>
                </a:endParaRPr>
              </a:p>
              <a:p>
                <a:r>
                  <a:rPr lang="zh-CN" altLang="en-US" sz="1800" dirty="0" smtClean="0">
                    <a:solidFill>
                      <a:srgbClr val="000000"/>
                    </a:solidFill>
                  </a:rPr>
                  <a:t>降</a:t>
                </a:r>
                <a:r>
                  <a:rPr lang="zh-CN" altLang="en-US" sz="1800" dirty="0">
                    <a:solidFill>
                      <a:srgbClr val="000000"/>
                    </a:solidFill>
                  </a:rPr>
                  <a:t>维的本质是学习一个映射函数</a:t>
                </a:r>
                <a14:m>
                  <m:oMath xmlns:m="http://schemas.openxmlformats.org/officeDocument/2006/math">
                    <m:r>
                      <a:rPr lang="en-US" altLang="zh-CN" sz="1800" i="1" dirty="0" smtClean="0">
                        <a:solidFill>
                          <a:srgbClr val="000000"/>
                        </a:solidFill>
                        <a:latin typeface="Cambria Math" panose="02040503050406030204" pitchFamily="18" charset="0"/>
                      </a:rPr>
                      <m:t>𝑓</m:t>
                    </m:r>
                    <m:r>
                      <a:rPr lang="zh-CN" altLang="en-US" sz="1800" i="1" dirty="0" smtClean="0">
                        <a:solidFill>
                          <a:srgbClr val="000000"/>
                        </a:solidFill>
                        <a:latin typeface="Cambria Math" panose="02040503050406030204" pitchFamily="18" charset="0"/>
                      </a:rPr>
                      <m:t>：</m:t>
                    </m:r>
                    <m:r>
                      <a:rPr lang="en-US" altLang="zh-CN" sz="1800" i="1" dirty="0" smtClean="0">
                        <a:solidFill>
                          <a:srgbClr val="000000"/>
                        </a:solidFill>
                        <a:latin typeface="Cambria Math" panose="02040503050406030204" pitchFamily="18" charset="0"/>
                      </a:rPr>
                      <m:t>𝑥</m:t>
                    </m:r>
                    <m:r>
                      <a:rPr lang="en-US" altLang="zh-CN" sz="1800" i="1" dirty="0" smtClean="0">
                        <a:solidFill>
                          <a:srgbClr val="000000"/>
                        </a:solidFill>
                        <a:latin typeface="Cambria Math" panose="02040503050406030204" pitchFamily="18" charset="0"/>
                      </a:rPr>
                      <m:t>− &gt; </m:t>
                    </m:r>
                    <m:r>
                      <a:rPr lang="en-US" altLang="zh-CN" sz="1800" i="1" dirty="0" smtClean="0">
                        <a:solidFill>
                          <a:srgbClr val="000000"/>
                        </a:solidFill>
                        <a:latin typeface="Cambria Math" panose="02040503050406030204" pitchFamily="18" charset="0"/>
                      </a:rPr>
                      <m:t>𝑦</m:t>
                    </m:r>
                  </m:oMath>
                </a14:m>
                <a:r>
                  <a:rPr lang="zh-CN" altLang="en-US" sz="1800" dirty="0" smtClean="0">
                    <a:solidFill>
                      <a:srgbClr val="000000"/>
                    </a:solidFill>
                  </a:rPr>
                  <a:t>，</a:t>
                </a:r>
                <a:r>
                  <a:rPr lang="zh-CN" altLang="en-US" sz="1800" dirty="0">
                    <a:solidFill>
                      <a:srgbClr val="000000"/>
                    </a:solidFill>
                  </a:rPr>
                  <a:t>其中</a:t>
                </a:r>
                <a:r>
                  <a:rPr lang="en-US" altLang="zh-CN" sz="1800" dirty="0">
                    <a:solidFill>
                      <a:srgbClr val="000000"/>
                    </a:solidFill>
                  </a:rPr>
                  <a:t>x</a:t>
                </a:r>
                <a:r>
                  <a:rPr lang="zh-CN" altLang="en-US" sz="1800" dirty="0">
                    <a:solidFill>
                      <a:srgbClr val="000000"/>
                    </a:solidFill>
                  </a:rPr>
                  <a:t>是原始数据点的</a:t>
                </a:r>
                <a:r>
                  <a:rPr lang="zh-CN" altLang="en-US" sz="1800" dirty="0" smtClean="0">
                    <a:solidFill>
                      <a:srgbClr val="000000"/>
                    </a:solidFill>
                  </a:rPr>
                  <a:t>表达，目前</a:t>
                </a:r>
                <a:r>
                  <a:rPr lang="zh-CN" altLang="en-US" sz="1800" dirty="0">
                    <a:solidFill>
                      <a:srgbClr val="000000"/>
                    </a:solidFill>
                  </a:rPr>
                  <a:t>最多使用向量表达形式。</a:t>
                </a:r>
                <a:r>
                  <a:rPr lang="en-US" altLang="zh-CN" sz="1800" dirty="0">
                    <a:solidFill>
                      <a:srgbClr val="000000"/>
                    </a:solidFill>
                  </a:rPr>
                  <a:t>y</a:t>
                </a:r>
                <a:r>
                  <a:rPr lang="zh-CN" altLang="en-US" sz="1800" dirty="0">
                    <a:solidFill>
                      <a:srgbClr val="000000"/>
                    </a:solidFill>
                  </a:rPr>
                  <a:t>是数据点映射后的低维向量</a:t>
                </a:r>
                <a:r>
                  <a:rPr lang="zh-CN" altLang="en-US" sz="1800" dirty="0" smtClean="0">
                    <a:solidFill>
                      <a:srgbClr val="000000"/>
                    </a:solidFill>
                  </a:rPr>
                  <a:t>表达，通常</a:t>
                </a:r>
                <a:r>
                  <a:rPr lang="en-US" altLang="zh-CN" sz="1800" dirty="0">
                    <a:solidFill>
                      <a:srgbClr val="000000"/>
                    </a:solidFill>
                  </a:rPr>
                  <a:t>y</a:t>
                </a:r>
                <a:r>
                  <a:rPr lang="zh-CN" altLang="en-US" sz="1800" dirty="0">
                    <a:solidFill>
                      <a:srgbClr val="000000"/>
                    </a:solidFill>
                  </a:rPr>
                  <a:t>的维度小于</a:t>
                </a:r>
                <a:r>
                  <a:rPr lang="en-US" altLang="zh-CN" sz="1800" dirty="0">
                    <a:solidFill>
                      <a:srgbClr val="000000"/>
                    </a:solidFill>
                  </a:rPr>
                  <a:t>x</a:t>
                </a:r>
                <a:r>
                  <a:rPr lang="zh-CN" altLang="en-US" sz="1800" dirty="0">
                    <a:solidFill>
                      <a:srgbClr val="000000"/>
                    </a:solidFill>
                  </a:rPr>
                  <a:t>的维度。</a:t>
                </a:r>
                <a:r>
                  <a:rPr lang="en-US" altLang="zh-CN" sz="1800" dirty="0">
                    <a:solidFill>
                      <a:srgbClr val="000000"/>
                    </a:solidFill>
                  </a:rPr>
                  <a:t>y</a:t>
                </a:r>
                <a:r>
                  <a:rPr lang="zh-CN" altLang="en-US" sz="1800" dirty="0">
                    <a:solidFill>
                      <a:srgbClr val="000000"/>
                    </a:solidFill>
                  </a:rPr>
                  <a:t>可能是显式的或隐式的、线性的或非线性的函数。目前大部分降维算法处理向量表达的数据</a:t>
                </a:r>
                <a:endParaRPr lang="en-US" altLang="zh-CN" sz="1800" dirty="0" smtClean="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2640723"/>
              </a:xfrm>
              <a:prstGeom prst="rect">
                <a:avLst/>
              </a:prstGeom>
              <a:blipFill>
                <a:blip r:embed="rId3"/>
                <a:stretch>
                  <a:fillRect l="-530" t="-1155" r="-606" b="-2079"/>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725601080"/>
      </p:ext>
    </p:extLst>
  </p:cSld>
  <p:clrMapOvr>
    <a:masterClrMapping/>
  </p:clrMapOvr>
  <p:transition spd="slow">
    <p:push/>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主成分分析</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2501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主成分分析是</a:t>
            </a:r>
            <a:r>
              <a:rPr lang="zh-CN" altLang="en-US" sz="1800" dirty="0">
                <a:solidFill>
                  <a:srgbClr val="000000"/>
                </a:solidFill>
              </a:rPr>
              <a:t>最常用的线性降维</a:t>
            </a:r>
            <a:r>
              <a:rPr lang="zh-CN" altLang="en-US" sz="1800" dirty="0" smtClean="0">
                <a:solidFill>
                  <a:srgbClr val="000000"/>
                </a:solidFill>
              </a:rPr>
              <a:t>方法，它</a:t>
            </a:r>
            <a:r>
              <a:rPr lang="zh-CN" altLang="en-US" sz="1800" dirty="0">
                <a:solidFill>
                  <a:srgbClr val="000000"/>
                </a:solidFill>
              </a:rPr>
              <a:t>的目标是通过某种线性</a:t>
            </a:r>
            <a:r>
              <a:rPr lang="zh-CN" altLang="en-US" sz="1800" dirty="0" smtClean="0">
                <a:solidFill>
                  <a:srgbClr val="000000"/>
                </a:solidFill>
              </a:rPr>
              <a:t>投影，将</a:t>
            </a:r>
            <a:r>
              <a:rPr lang="zh-CN" altLang="en-US" sz="1800" dirty="0">
                <a:solidFill>
                  <a:srgbClr val="000000"/>
                </a:solidFill>
              </a:rPr>
              <a:t>高维的数据映射到低维的空间</a:t>
            </a:r>
            <a:r>
              <a:rPr lang="zh-CN" altLang="en-US" sz="1800" dirty="0" smtClean="0">
                <a:solidFill>
                  <a:srgbClr val="000000"/>
                </a:solidFill>
              </a:rPr>
              <a:t>中，并</a:t>
            </a:r>
            <a:r>
              <a:rPr lang="zh-CN" altLang="en-US" sz="1800" dirty="0">
                <a:solidFill>
                  <a:srgbClr val="000000"/>
                </a:solidFill>
              </a:rPr>
              <a:t>期望在所投影的维度上数据的方差</a:t>
            </a:r>
            <a:r>
              <a:rPr lang="zh-CN" altLang="en-US" sz="1800" dirty="0" smtClean="0">
                <a:solidFill>
                  <a:srgbClr val="000000"/>
                </a:solidFill>
              </a:rPr>
              <a:t>最大，以此</a:t>
            </a:r>
            <a:r>
              <a:rPr lang="zh-CN" altLang="en-US" sz="1800" dirty="0">
                <a:solidFill>
                  <a:srgbClr val="000000"/>
                </a:solidFill>
              </a:rPr>
              <a:t>使用较少的维</a:t>
            </a:r>
            <a:r>
              <a:rPr lang="zh-CN" altLang="en-US" sz="1800" dirty="0" smtClean="0">
                <a:solidFill>
                  <a:srgbClr val="000000"/>
                </a:solidFill>
              </a:rPr>
              <a:t>度，同时</a:t>
            </a:r>
            <a:r>
              <a:rPr lang="zh-CN" altLang="en-US" sz="1800" dirty="0">
                <a:solidFill>
                  <a:srgbClr val="000000"/>
                </a:solidFill>
              </a:rPr>
              <a:t>保留较多原数据的维</a:t>
            </a:r>
            <a:r>
              <a:rPr lang="zh-CN" altLang="en-US" sz="1800" dirty="0" smtClean="0">
                <a:solidFill>
                  <a:srgbClr val="000000"/>
                </a:solidFill>
              </a:rPr>
              <a:t>度</a:t>
            </a:r>
            <a:endParaRPr lang="en-US" altLang="zh-CN" sz="1800" dirty="0" smtClean="0">
              <a:solidFill>
                <a:srgbClr val="000000"/>
              </a:solidFill>
            </a:endParaRPr>
          </a:p>
          <a:p>
            <a:r>
              <a:rPr lang="zh-CN" altLang="en-US" sz="1800" dirty="0" smtClean="0">
                <a:solidFill>
                  <a:srgbClr val="000000"/>
                </a:solidFill>
              </a:rPr>
              <a:t>尽可能</a:t>
            </a:r>
            <a:r>
              <a:rPr lang="zh-CN" altLang="en-US" sz="1800" dirty="0">
                <a:solidFill>
                  <a:srgbClr val="000000"/>
                </a:solidFill>
              </a:rPr>
              <a:t>如果把所有的点都映射到</a:t>
            </a:r>
            <a:r>
              <a:rPr lang="zh-CN" altLang="en-US" sz="1800" dirty="0" smtClean="0">
                <a:solidFill>
                  <a:srgbClr val="000000"/>
                </a:solidFill>
              </a:rPr>
              <a:t>一起，那么</a:t>
            </a:r>
            <a:r>
              <a:rPr lang="zh-CN" altLang="en-US" sz="1800" dirty="0">
                <a:solidFill>
                  <a:srgbClr val="000000"/>
                </a:solidFill>
              </a:rPr>
              <a:t>几乎所有的区分信息都丢失</a:t>
            </a:r>
            <a:r>
              <a:rPr lang="zh-CN" altLang="en-US" sz="1800" dirty="0" smtClean="0">
                <a:solidFill>
                  <a:srgbClr val="000000"/>
                </a:solidFill>
              </a:rPr>
              <a:t>了，而</a:t>
            </a:r>
            <a:r>
              <a:rPr lang="zh-CN" altLang="en-US" sz="1800" dirty="0">
                <a:solidFill>
                  <a:srgbClr val="000000"/>
                </a:solidFill>
              </a:rPr>
              <a:t>如果映射后</a:t>
            </a:r>
            <a:r>
              <a:rPr lang="zh-CN" altLang="en-US" sz="1800" dirty="0" smtClean="0">
                <a:solidFill>
                  <a:srgbClr val="000000"/>
                </a:solidFill>
              </a:rPr>
              <a:t>方差尽可能的大，那么</a:t>
            </a:r>
            <a:r>
              <a:rPr lang="zh-CN" altLang="en-US" sz="1800" dirty="0">
                <a:solidFill>
                  <a:srgbClr val="000000"/>
                </a:solidFill>
              </a:rPr>
              <a:t>数据点则</a:t>
            </a:r>
            <a:r>
              <a:rPr lang="zh-CN" altLang="en-US" sz="1800" dirty="0" smtClean="0">
                <a:solidFill>
                  <a:srgbClr val="000000"/>
                </a:solidFill>
              </a:rPr>
              <a:t>会分散开来，特征更加明显。</a:t>
            </a:r>
            <a:r>
              <a:rPr lang="en-US" altLang="zh-CN" sz="1800" dirty="0" smtClean="0">
                <a:solidFill>
                  <a:srgbClr val="000000"/>
                </a:solidFill>
              </a:rPr>
              <a:t>PCA</a:t>
            </a:r>
            <a:r>
              <a:rPr lang="zh-CN" altLang="en-US" sz="1800" dirty="0" smtClean="0">
                <a:solidFill>
                  <a:srgbClr val="000000"/>
                </a:solidFill>
              </a:rPr>
              <a:t>是丢失原始数据信息最少的一种线性降维方法，最</a:t>
            </a:r>
            <a:r>
              <a:rPr lang="zh-CN" altLang="en-US" sz="1800" dirty="0">
                <a:solidFill>
                  <a:srgbClr val="000000"/>
                </a:solidFill>
              </a:rPr>
              <a:t>接近</a:t>
            </a:r>
            <a:r>
              <a:rPr lang="zh-CN" altLang="en-US" sz="1800" dirty="0" smtClean="0">
                <a:solidFill>
                  <a:srgbClr val="000000"/>
                </a:solidFill>
              </a:rPr>
              <a:t>原始数据</a:t>
            </a:r>
          </a:p>
          <a:p>
            <a:r>
              <a:rPr lang="en-US" altLang="zh-CN" sz="1800" dirty="0">
                <a:solidFill>
                  <a:srgbClr val="000000"/>
                </a:solidFill>
              </a:rPr>
              <a:t>PCA</a:t>
            </a:r>
            <a:r>
              <a:rPr lang="zh-CN" altLang="en-US" sz="1800" dirty="0">
                <a:solidFill>
                  <a:srgbClr val="000000"/>
                </a:solidFill>
              </a:rPr>
              <a:t>算法目标是求出样本数据的协方差矩阵的特征值和</a:t>
            </a:r>
            <a:r>
              <a:rPr lang="zh-CN" altLang="en-US" sz="1800" dirty="0" smtClean="0">
                <a:solidFill>
                  <a:srgbClr val="000000"/>
                </a:solidFill>
              </a:rPr>
              <a:t>特征向量，而</a:t>
            </a:r>
            <a:r>
              <a:rPr lang="zh-CN" altLang="en-US" sz="1800" dirty="0">
                <a:solidFill>
                  <a:srgbClr val="000000"/>
                </a:solidFill>
              </a:rPr>
              <a:t>协方差矩阵的特征向量的方向就是</a:t>
            </a:r>
            <a:r>
              <a:rPr lang="en-US" altLang="zh-CN" sz="1800" dirty="0">
                <a:solidFill>
                  <a:srgbClr val="000000"/>
                </a:solidFill>
              </a:rPr>
              <a:t>PCA</a:t>
            </a:r>
            <a:r>
              <a:rPr lang="zh-CN" altLang="en-US" sz="1800" dirty="0">
                <a:solidFill>
                  <a:srgbClr val="000000"/>
                </a:solidFill>
              </a:rPr>
              <a:t>需要投影的方向。使样本数据向低维投影</a:t>
            </a:r>
            <a:r>
              <a:rPr lang="zh-CN" altLang="en-US" sz="1800" dirty="0" smtClean="0">
                <a:solidFill>
                  <a:srgbClr val="000000"/>
                </a:solidFill>
              </a:rPr>
              <a:t>后，能</a:t>
            </a:r>
            <a:r>
              <a:rPr lang="zh-CN" altLang="en-US" sz="1800" dirty="0">
                <a:solidFill>
                  <a:srgbClr val="000000"/>
                </a:solidFill>
              </a:rPr>
              <a:t>尽可能表征原始的数据。协方差矩阵可以用散布矩阵</a:t>
            </a:r>
            <a:r>
              <a:rPr lang="zh-CN" altLang="en-US" sz="1800" dirty="0" smtClean="0">
                <a:solidFill>
                  <a:srgbClr val="000000"/>
                </a:solidFill>
              </a:rPr>
              <a:t>代替，协方差</a:t>
            </a:r>
            <a:r>
              <a:rPr lang="zh-CN" altLang="en-US" sz="1800" dirty="0">
                <a:solidFill>
                  <a:srgbClr val="000000"/>
                </a:solidFill>
              </a:rPr>
              <a:t>矩阵乘</a:t>
            </a:r>
            <a:r>
              <a:rPr lang="zh-CN" altLang="en-US" sz="1800" dirty="0" smtClean="0">
                <a:solidFill>
                  <a:srgbClr val="000000"/>
                </a:solidFill>
              </a:rPr>
              <a:t>以（</a:t>
            </a:r>
            <a:r>
              <a:rPr lang="en-US" altLang="zh-CN" sz="1800" dirty="0" smtClean="0">
                <a:solidFill>
                  <a:srgbClr val="000000"/>
                </a:solidFill>
              </a:rPr>
              <a:t>n-1</a:t>
            </a:r>
            <a:r>
              <a:rPr lang="zh-CN" altLang="en-US" sz="1800" dirty="0" smtClean="0">
                <a:solidFill>
                  <a:srgbClr val="000000"/>
                </a:solidFill>
              </a:rPr>
              <a:t>）就是</a:t>
            </a:r>
            <a:r>
              <a:rPr lang="zh-CN" altLang="en-US" sz="1800" dirty="0">
                <a:solidFill>
                  <a:srgbClr val="000000"/>
                </a:solidFill>
              </a:rPr>
              <a:t>散布</a:t>
            </a:r>
            <a:r>
              <a:rPr lang="zh-CN" altLang="en-US" sz="1800" dirty="0" smtClean="0">
                <a:solidFill>
                  <a:srgbClr val="000000"/>
                </a:solidFill>
              </a:rPr>
              <a:t>矩阵，</a:t>
            </a:r>
            <a:r>
              <a:rPr lang="en-US" altLang="zh-CN" sz="1800" dirty="0" smtClean="0">
                <a:solidFill>
                  <a:srgbClr val="000000"/>
                </a:solidFill>
              </a:rPr>
              <a:t>n</a:t>
            </a:r>
            <a:r>
              <a:rPr lang="zh-CN" altLang="en-US" sz="1800" dirty="0">
                <a:solidFill>
                  <a:srgbClr val="000000"/>
                </a:solidFill>
              </a:rPr>
              <a:t>为样本的数量。协方差矩阵和散布矩阵都是</a:t>
            </a:r>
            <a:r>
              <a:rPr lang="zh-CN" altLang="en-US" sz="1800" dirty="0" smtClean="0">
                <a:solidFill>
                  <a:srgbClr val="000000"/>
                </a:solidFill>
              </a:rPr>
              <a:t>对称矩阵，主</a:t>
            </a:r>
            <a:r>
              <a:rPr lang="zh-CN" altLang="en-US" sz="1800" dirty="0">
                <a:solidFill>
                  <a:srgbClr val="000000"/>
                </a:solidFill>
              </a:rPr>
              <a:t>对角线是各个</a:t>
            </a:r>
            <a:r>
              <a:rPr lang="zh-CN" altLang="en-US" sz="1800" dirty="0" smtClean="0">
                <a:solidFill>
                  <a:srgbClr val="000000"/>
                </a:solidFill>
              </a:rPr>
              <a:t>随机变量（各个</a:t>
            </a:r>
            <a:r>
              <a:rPr lang="zh-CN" altLang="en-US" sz="1800" dirty="0">
                <a:solidFill>
                  <a:srgbClr val="000000"/>
                </a:solidFill>
              </a:rPr>
              <a:t>维</a:t>
            </a:r>
            <a:r>
              <a:rPr lang="zh-CN" altLang="en-US" sz="1800" dirty="0" smtClean="0">
                <a:solidFill>
                  <a:srgbClr val="000000"/>
                </a:solidFill>
              </a:rPr>
              <a:t>度）的</a:t>
            </a:r>
            <a:r>
              <a:rPr lang="zh-CN" altLang="en-US" sz="1800" dirty="0">
                <a:solidFill>
                  <a:srgbClr val="000000"/>
                </a:solidFill>
              </a:rPr>
              <a:t>方差</a:t>
            </a:r>
            <a:endParaRPr lang="en-US" altLang="zh-CN" sz="1400" dirty="0">
              <a:solidFill>
                <a:srgbClr val="000000"/>
              </a:solidFill>
            </a:endParaRPr>
          </a:p>
        </p:txBody>
      </p:sp>
    </p:spTree>
    <p:extLst>
      <p:ext uri="{BB962C8B-B14F-4D97-AF65-F5344CB8AC3E}">
        <p14:creationId xmlns:p14="http://schemas.microsoft.com/office/powerpoint/2010/main" val="12807051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主成分分析</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228556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设有</a:t>
                </a:r>
                <a:r>
                  <a:rPr lang="en-US" altLang="zh-CN" sz="1800" dirty="0" smtClean="0">
                    <a:solidFill>
                      <a:srgbClr val="000000"/>
                    </a:solidFill>
                  </a:rPr>
                  <a:t>m</a:t>
                </a:r>
                <a:r>
                  <a:rPr lang="zh-CN" altLang="en-US" sz="1800" dirty="0" smtClean="0">
                    <a:solidFill>
                      <a:srgbClr val="000000"/>
                    </a:solidFill>
                  </a:rPr>
                  <a:t>条</a:t>
                </a:r>
                <a:r>
                  <a:rPr lang="en-US" altLang="zh-CN" sz="1800" dirty="0" smtClean="0">
                    <a:solidFill>
                      <a:srgbClr val="000000"/>
                    </a:solidFill>
                  </a:rPr>
                  <a:t>n</a:t>
                </a:r>
                <a:r>
                  <a:rPr lang="zh-CN" altLang="en-US" sz="1800" dirty="0" smtClean="0">
                    <a:solidFill>
                      <a:srgbClr val="000000"/>
                    </a:solidFill>
                  </a:rPr>
                  <a:t>维数据，</a:t>
                </a:r>
                <a:r>
                  <a:rPr lang="en-US" altLang="zh-CN" sz="1800" dirty="0" smtClean="0">
                    <a:solidFill>
                      <a:srgbClr val="000000"/>
                    </a:solidFill>
                  </a:rPr>
                  <a:t>PCA</a:t>
                </a:r>
                <a:r>
                  <a:rPr lang="zh-CN" altLang="en-US" sz="1800" dirty="0" smtClean="0">
                    <a:solidFill>
                      <a:srgbClr val="000000"/>
                    </a:solidFill>
                  </a:rPr>
                  <a:t>的一般步骤如下</a:t>
                </a:r>
                <a:endParaRPr lang="en-US" altLang="zh-CN" sz="1800" dirty="0">
                  <a:solidFill>
                    <a:srgbClr val="000000"/>
                  </a:solidFill>
                </a:endParaRPr>
              </a:p>
              <a:p>
                <a:pPr lvl="1"/>
                <a:r>
                  <a:rPr lang="zh-CN" altLang="en-US" sz="1400" dirty="0" smtClean="0">
                    <a:solidFill>
                      <a:srgbClr val="000000"/>
                    </a:solidFill>
                  </a:rPr>
                  <a:t>将原始数据按列组成</a:t>
                </a:r>
                <a:r>
                  <a:rPr lang="en-US" altLang="zh-CN" sz="1400" dirty="0" smtClean="0">
                    <a:solidFill>
                      <a:srgbClr val="000000"/>
                    </a:solidFill>
                  </a:rPr>
                  <a:t>n</a:t>
                </a:r>
                <a:r>
                  <a:rPr lang="zh-CN" altLang="en-US" sz="1400" dirty="0" smtClean="0">
                    <a:solidFill>
                      <a:srgbClr val="000000"/>
                    </a:solidFill>
                  </a:rPr>
                  <a:t>行</a:t>
                </a:r>
                <a:r>
                  <a:rPr lang="en-US" altLang="zh-CN" sz="1400" dirty="0" smtClean="0">
                    <a:solidFill>
                      <a:srgbClr val="000000"/>
                    </a:solidFill>
                  </a:rPr>
                  <a:t>m</a:t>
                </a:r>
                <a:r>
                  <a:rPr lang="zh-CN" altLang="en-US" sz="1400" dirty="0" smtClean="0">
                    <a:solidFill>
                      <a:srgbClr val="000000"/>
                    </a:solidFill>
                  </a:rPr>
                  <a:t>列矩阵</a:t>
                </a:r>
                <a:r>
                  <a:rPr lang="en-US" altLang="zh-CN" sz="1400" dirty="0" smtClean="0">
                    <a:solidFill>
                      <a:srgbClr val="000000"/>
                    </a:solidFill>
                  </a:rPr>
                  <a:t>X</a:t>
                </a:r>
              </a:p>
              <a:p>
                <a:pPr lvl="1"/>
                <a:r>
                  <a:rPr lang="zh-CN" altLang="en-US" sz="1400" dirty="0" smtClean="0">
                    <a:solidFill>
                      <a:srgbClr val="000000"/>
                    </a:solidFill>
                  </a:rPr>
                  <a:t>计算矩阵</a:t>
                </a:r>
                <a:r>
                  <a:rPr lang="en-US" altLang="zh-CN" sz="1400" dirty="0" smtClean="0">
                    <a:solidFill>
                      <a:srgbClr val="000000"/>
                    </a:solidFill>
                  </a:rPr>
                  <a:t>X</a:t>
                </a:r>
                <a:r>
                  <a:rPr lang="zh-CN" altLang="en-US" sz="1400" dirty="0" smtClean="0">
                    <a:solidFill>
                      <a:srgbClr val="000000"/>
                    </a:solidFill>
                  </a:rPr>
                  <a:t>中每个特征属性（</a:t>
                </a:r>
                <a:r>
                  <a:rPr lang="en-US" altLang="zh-CN" sz="1400" dirty="0" smtClean="0">
                    <a:solidFill>
                      <a:srgbClr val="000000"/>
                    </a:solidFill>
                  </a:rPr>
                  <a:t>n</a:t>
                </a:r>
                <a:r>
                  <a:rPr lang="zh-CN" altLang="en-US" sz="1400" dirty="0" smtClean="0">
                    <a:solidFill>
                      <a:srgbClr val="000000"/>
                    </a:solidFill>
                  </a:rPr>
                  <a:t>维）的平均向量</a:t>
                </a:r>
                <a:r>
                  <a:rPr lang="en-US" altLang="zh-CN" sz="1400" dirty="0" smtClean="0">
                    <a:solidFill>
                      <a:srgbClr val="000000"/>
                    </a:solidFill>
                  </a:rPr>
                  <a:t>M</a:t>
                </a:r>
                <a:r>
                  <a:rPr lang="zh-CN" altLang="en-US" sz="1400" dirty="0" smtClean="0">
                    <a:solidFill>
                      <a:srgbClr val="000000"/>
                    </a:solidFill>
                  </a:rPr>
                  <a:t>（平均值）</a:t>
                </a:r>
                <a:endParaRPr lang="en-US" altLang="zh-CN" sz="1400" dirty="0" smtClean="0">
                  <a:solidFill>
                    <a:srgbClr val="000000"/>
                  </a:solidFill>
                </a:endParaRPr>
              </a:p>
              <a:p>
                <a:pPr lvl="1"/>
                <a:r>
                  <a:rPr lang="zh-CN" altLang="en-US" sz="1400" dirty="0" smtClean="0">
                    <a:solidFill>
                      <a:srgbClr val="000000"/>
                    </a:solidFill>
                  </a:rPr>
                  <a:t>将</a:t>
                </a:r>
                <a:r>
                  <a:rPr lang="en-US" altLang="zh-CN" sz="1400" dirty="0" smtClean="0">
                    <a:solidFill>
                      <a:srgbClr val="000000"/>
                    </a:solidFill>
                  </a:rPr>
                  <a:t>X</a:t>
                </a:r>
                <a:r>
                  <a:rPr lang="zh-CN" altLang="en-US" sz="1400" dirty="0" smtClean="0">
                    <a:solidFill>
                      <a:srgbClr val="000000"/>
                    </a:solidFill>
                  </a:rPr>
                  <a:t>的每行（代表一个属性字段）进行零均值化，即减去</a:t>
                </a:r>
                <a:r>
                  <a:rPr lang="en-US" altLang="zh-CN" sz="1400" dirty="0" smtClean="0">
                    <a:solidFill>
                      <a:srgbClr val="000000"/>
                    </a:solidFill>
                  </a:rPr>
                  <a:t>M</a:t>
                </a:r>
              </a:p>
              <a:p>
                <a:pPr lvl="1"/>
                <a:r>
                  <a:rPr lang="zh-CN" altLang="en-US" sz="1400" dirty="0" smtClean="0">
                    <a:solidFill>
                      <a:srgbClr val="000000"/>
                    </a:solidFill>
                  </a:rPr>
                  <a:t>按照公式</a:t>
                </a:r>
                <a14:m>
                  <m:oMath xmlns:m="http://schemas.openxmlformats.org/officeDocument/2006/math">
                    <m:r>
                      <a:rPr lang="en-US" altLang="zh-CN" sz="1400" i="1" dirty="0" smtClean="0">
                        <a:solidFill>
                          <a:srgbClr val="000000"/>
                        </a:solidFill>
                        <a:latin typeface="Cambria Math" panose="02040503050406030204" pitchFamily="18" charset="0"/>
                      </a:rPr>
                      <m:t>𝐶</m:t>
                    </m:r>
                    <m:r>
                      <a:rPr lang="en-US" altLang="zh-CN" sz="1400" i="1" dirty="0" smtClean="0">
                        <a:solidFill>
                          <a:srgbClr val="000000"/>
                        </a:solidFill>
                        <a:latin typeface="Cambria Math" panose="02040503050406030204" pitchFamily="18" charset="0"/>
                      </a:rPr>
                      <m:t>=</m:t>
                    </m:r>
                    <m:f>
                      <m:fPr>
                        <m:ctrlPr>
                          <a:rPr lang="en-US" altLang="zh-CN" sz="1400" i="1" dirty="0" smtClean="0">
                            <a:solidFill>
                              <a:srgbClr val="000000"/>
                            </a:solidFill>
                            <a:latin typeface="Cambria Math" panose="02040503050406030204" pitchFamily="18" charset="0"/>
                          </a:rPr>
                        </m:ctrlPr>
                      </m:fPr>
                      <m:num>
                        <m:r>
                          <a:rPr lang="en-US" altLang="zh-CN" sz="1400" b="0" i="1" dirty="0" smtClean="0">
                            <a:solidFill>
                              <a:srgbClr val="000000"/>
                            </a:solidFill>
                            <a:latin typeface="Cambria Math" panose="02040503050406030204" pitchFamily="18" charset="0"/>
                          </a:rPr>
                          <m:t>1</m:t>
                        </m:r>
                      </m:num>
                      <m:den>
                        <m:r>
                          <m:rPr>
                            <m:sty m:val="p"/>
                          </m:rPr>
                          <a:rPr lang="en-US" altLang="zh-CN" sz="1400" i="1" dirty="0">
                            <a:solidFill>
                              <a:srgbClr val="000000"/>
                            </a:solidFill>
                            <a:latin typeface="Cambria Math" panose="02040503050406030204" pitchFamily="18" charset="0"/>
                          </a:rPr>
                          <m:t>m</m:t>
                        </m:r>
                      </m:den>
                    </m:f>
                    <m:r>
                      <a:rPr lang="en-US" altLang="zh-CN" sz="1400" b="0" i="1" dirty="0" smtClean="0">
                        <a:solidFill>
                          <a:srgbClr val="000000"/>
                        </a:solidFill>
                        <a:latin typeface="Cambria Math" panose="02040503050406030204" pitchFamily="18" charset="0"/>
                      </a:rPr>
                      <m:t>𝑋</m:t>
                    </m:r>
                    <m:sSup>
                      <m:sSupPr>
                        <m:ctrlPr>
                          <a:rPr lang="en-US" altLang="zh-CN" sz="1400" b="0" i="1" dirty="0" smtClean="0">
                            <a:solidFill>
                              <a:srgbClr val="000000"/>
                            </a:solidFill>
                            <a:latin typeface="Cambria Math" panose="02040503050406030204" pitchFamily="18" charset="0"/>
                          </a:rPr>
                        </m:ctrlPr>
                      </m:sSupPr>
                      <m:e>
                        <m:r>
                          <a:rPr lang="en-US" altLang="zh-CN" sz="1400" b="0" i="1" dirty="0" smtClean="0">
                            <a:solidFill>
                              <a:srgbClr val="000000"/>
                            </a:solidFill>
                            <a:latin typeface="Cambria Math" panose="02040503050406030204" pitchFamily="18" charset="0"/>
                          </a:rPr>
                          <m:t>𝑋</m:t>
                        </m:r>
                      </m:e>
                      <m:sup>
                        <m:r>
                          <a:rPr lang="en-US" altLang="zh-CN" sz="1400" b="0" i="1" dirty="0" smtClean="0">
                            <a:solidFill>
                              <a:srgbClr val="000000"/>
                            </a:solidFill>
                            <a:latin typeface="Cambria Math" panose="02040503050406030204" pitchFamily="18" charset="0"/>
                          </a:rPr>
                          <m:t>𝑇</m:t>
                        </m:r>
                      </m:sup>
                    </m:sSup>
                  </m:oMath>
                </a14:m>
                <a:r>
                  <a:rPr lang="zh-CN" altLang="en-US" sz="1400" dirty="0" smtClean="0">
                    <a:solidFill>
                      <a:srgbClr val="000000"/>
                    </a:solidFill>
                  </a:rPr>
                  <a:t>求出协方差矩阵</a:t>
                </a:r>
                <a:endParaRPr lang="en-US" altLang="zh-CN" sz="1400" dirty="0" smtClean="0">
                  <a:solidFill>
                    <a:srgbClr val="000000"/>
                  </a:solidFill>
                </a:endParaRPr>
              </a:p>
              <a:p>
                <a:pPr lvl="1"/>
                <a:r>
                  <a:rPr lang="zh-CN" altLang="en-US" sz="1400" dirty="0">
                    <a:solidFill>
                      <a:srgbClr val="000000"/>
                    </a:solidFill>
                  </a:rPr>
                  <a:t>求出协方差矩阵的特征值及对应的</a:t>
                </a:r>
                <a:r>
                  <a:rPr lang="zh-CN" altLang="en-US" sz="1400" dirty="0" smtClean="0">
                    <a:solidFill>
                      <a:srgbClr val="000000"/>
                    </a:solidFill>
                  </a:rPr>
                  <a:t>特征向量</a:t>
                </a:r>
                <a:endParaRPr lang="en-US" altLang="zh-CN" sz="1400" dirty="0">
                  <a:solidFill>
                    <a:srgbClr val="000000"/>
                  </a:solidFill>
                </a:endParaRPr>
              </a:p>
              <a:p>
                <a:pPr lvl="1"/>
                <a:r>
                  <a:rPr lang="zh-CN" altLang="en-US" sz="1400" dirty="0" smtClean="0">
                    <a:solidFill>
                      <a:srgbClr val="000000"/>
                    </a:solidFill>
                  </a:rPr>
                  <a:t>将</a:t>
                </a:r>
                <a:r>
                  <a:rPr lang="zh-CN" altLang="en-US" sz="1400" dirty="0">
                    <a:solidFill>
                      <a:srgbClr val="000000"/>
                    </a:solidFill>
                  </a:rPr>
                  <a:t>特征向量按对应特征值从大到小按行排列成</a:t>
                </a:r>
                <a:r>
                  <a:rPr lang="zh-CN" altLang="en-US" sz="1400" dirty="0" smtClean="0">
                    <a:solidFill>
                      <a:srgbClr val="000000"/>
                    </a:solidFill>
                  </a:rPr>
                  <a:t>矩阵，取</a:t>
                </a:r>
                <a:r>
                  <a:rPr lang="zh-CN" altLang="en-US" sz="1400" dirty="0">
                    <a:solidFill>
                      <a:srgbClr val="000000"/>
                    </a:solidFill>
                  </a:rPr>
                  <a:t>前</a:t>
                </a:r>
                <a:r>
                  <a:rPr lang="en-US" altLang="zh-CN" sz="1400" dirty="0" smtClean="0">
                    <a:solidFill>
                      <a:srgbClr val="000000"/>
                    </a:solidFill>
                  </a:rPr>
                  <a:t>k</a:t>
                </a:r>
                <a:r>
                  <a:rPr lang="zh-CN" altLang="en-US" sz="1400" dirty="0" smtClean="0">
                    <a:solidFill>
                      <a:srgbClr val="000000"/>
                    </a:solidFill>
                  </a:rPr>
                  <a:t>（</a:t>
                </a:r>
                <a:r>
                  <a:rPr lang="en-US" altLang="zh-CN" sz="1400" dirty="0" smtClean="0">
                    <a:solidFill>
                      <a:srgbClr val="000000"/>
                    </a:solidFill>
                  </a:rPr>
                  <a:t>k </a:t>
                </a:r>
                <a:r>
                  <a:rPr lang="en-US" altLang="zh-CN" sz="1400" dirty="0">
                    <a:solidFill>
                      <a:srgbClr val="000000"/>
                    </a:solidFill>
                  </a:rPr>
                  <a:t>&lt; </a:t>
                </a:r>
                <a:r>
                  <a:rPr lang="en-US" altLang="zh-CN" sz="1400" dirty="0" smtClean="0">
                    <a:solidFill>
                      <a:srgbClr val="000000"/>
                    </a:solidFill>
                  </a:rPr>
                  <a:t>n</a:t>
                </a:r>
                <a:r>
                  <a:rPr lang="zh-CN" altLang="en-US" sz="1400" dirty="0" smtClean="0">
                    <a:solidFill>
                      <a:srgbClr val="000000"/>
                    </a:solidFill>
                  </a:rPr>
                  <a:t>）行</a:t>
                </a:r>
                <a:r>
                  <a:rPr lang="zh-CN" altLang="en-US" sz="1400" dirty="0">
                    <a:solidFill>
                      <a:srgbClr val="000000"/>
                    </a:solidFill>
                  </a:rPr>
                  <a:t>组成基向量</a:t>
                </a:r>
                <a:r>
                  <a:rPr lang="en-US" altLang="zh-CN" sz="1400" dirty="0" smtClean="0">
                    <a:solidFill>
                      <a:srgbClr val="000000"/>
                    </a:solidFill>
                  </a:rPr>
                  <a:t>P</a:t>
                </a:r>
                <a:endParaRPr lang="en-US" altLang="zh-CN" sz="1400" dirty="0">
                  <a:solidFill>
                    <a:srgbClr val="000000"/>
                  </a:solidFill>
                </a:endParaRPr>
              </a:p>
              <a:p>
                <a:pPr lvl="1"/>
                <a:r>
                  <a:rPr lang="zh-CN" altLang="en-US" sz="1400" dirty="0" smtClean="0">
                    <a:solidFill>
                      <a:srgbClr val="000000"/>
                    </a:solidFill>
                  </a:rPr>
                  <a:t>通过</a:t>
                </a:r>
                <a14:m>
                  <m:oMath xmlns:m="http://schemas.openxmlformats.org/officeDocument/2006/math">
                    <m:r>
                      <a:rPr lang="en-US" altLang="zh-CN" sz="1400" i="1" dirty="0" smtClean="0">
                        <a:solidFill>
                          <a:srgbClr val="000000"/>
                        </a:solidFill>
                        <a:latin typeface="Cambria Math" panose="02040503050406030204" pitchFamily="18" charset="0"/>
                      </a:rPr>
                      <m:t>𝑌</m:t>
                    </m:r>
                    <m:r>
                      <a:rPr lang="en-US" altLang="zh-CN" sz="1400" i="1" dirty="0" smtClean="0">
                        <a:solidFill>
                          <a:srgbClr val="000000"/>
                        </a:solidFill>
                        <a:latin typeface="Cambria Math" panose="02040503050406030204" pitchFamily="18" charset="0"/>
                      </a:rPr>
                      <m:t>=</m:t>
                    </m:r>
                    <m:r>
                      <a:rPr lang="en-US" altLang="zh-CN" sz="1400" i="1" dirty="0" smtClean="0">
                        <a:solidFill>
                          <a:srgbClr val="000000"/>
                        </a:solidFill>
                        <a:latin typeface="Cambria Math" panose="02040503050406030204" pitchFamily="18" charset="0"/>
                      </a:rPr>
                      <m:t>𝑃𝑋</m:t>
                    </m:r>
                  </m:oMath>
                </a14:m>
                <a:r>
                  <a:rPr lang="zh-CN" altLang="en-US" sz="1400" dirty="0">
                    <a:solidFill>
                      <a:srgbClr val="000000"/>
                    </a:solidFill>
                  </a:rPr>
                  <a:t>计算降维到</a:t>
                </a:r>
                <a:r>
                  <a:rPr lang="en-US" altLang="zh-CN" sz="1400" dirty="0">
                    <a:solidFill>
                      <a:srgbClr val="000000"/>
                    </a:solidFill>
                  </a:rPr>
                  <a:t>k</a:t>
                </a:r>
                <a:r>
                  <a:rPr lang="zh-CN" altLang="en-US" sz="1400" dirty="0">
                    <a:solidFill>
                      <a:srgbClr val="000000"/>
                    </a:solidFill>
                  </a:rPr>
                  <a:t>维后的样本特征</a:t>
                </a:r>
                <a:endParaRPr lang="en-US" altLang="zh-CN" sz="1400" dirty="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2285562"/>
              </a:xfrm>
              <a:prstGeom prst="rect">
                <a:avLst/>
              </a:prstGeom>
              <a:blipFill>
                <a:blip r:embed="rId2"/>
                <a:stretch>
                  <a:fillRect l="-530" t="-2133" b="-2133"/>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53116777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主成分分析</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基于</a:t>
            </a:r>
            <a:r>
              <a:rPr lang="en-US" altLang="zh-CN" sz="1800" dirty="0" err="1">
                <a:solidFill>
                  <a:srgbClr val="000000"/>
                </a:solidFill>
              </a:rPr>
              <a:t>sklearn</a:t>
            </a:r>
            <a:r>
              <a:rPr lang="zh-CN" altLang="en-US" sz="1800" dirty="0">
                <a:solidFill>
                  <a:srgbClr val="000000"/>
                </a:solidFill>
              </a:rPr>
              <a:t>（</a:t>
            </a:r>
            <a:r>
              <a:rPr lang="en-US" altLang="zh-CN" sz="1800" dirty="0">
                <a:solidFill>
                  <a:srgbClr val="000000"/>
                </a:solidFill>
              </a:rPr>
              <a:t>Python</a:t>
            </a:r>
            <a:r>
              <a:rPr lang="zh-CN" altLang="en-US" sz="1800" dirty="0">
                <a:solidFill>
                  <a:srgbClr val="000000"/>
                </a:solidFill>
              </a:rPr>
              <a:t>语言下的机器学习库）和</a:t>
            </a:r>
            <a:r>
              <a:rPr lang="en-US" altLang="zh-CN" sz="1800" dirty="0" err="1">
                <a:solidFill>
                  <a:srgbClr val="000000"/>
                </a:solidFill>
              </a:rPr>
              <a:t>numpy</a:t>
            </a:r>
            <a:r>
              <a:rPr lang="zh-CN" altLang="en-US" sz="1800" dirty="0">
                <a:solidFill>
                  <a:srgbClr val="000000"/>
                </a:solidFill>
              </a:rPr>
              <a:t>随机生成</a:t>
            </a:r>
            <a:r>
              <a:rPr lang="en-US" altLang="zh-CN" sz="1800" dirty="0">
                <a:solidFill>
                  <a:srgbClr val="000000"/>
                </a:solidFill>
              </a:rPr>
              <a:t>2</a:t>
            </a:r>
            <a:r>
              <a:rPr lang="zh-CN" altLang="en-US" sz="1800" dirty="0">
                <a:solidFill>
                  <a:srgbClr val="000000"/>
                </a:solidFill>
              </a:rPr>
              <a:t>个类别共</a:t>
            </a:r>
            <a:r>
              <a:rPr lang="en-US" altLang="zh-CN" sz="1800" dirty="0">
                <a:solidFill>
                  <a:srgbClr val="000000"/>
                </a:solidFill>
              </a:rPr>
              <a:t>40</a:t>
            </a:r>
            <a:r>
              <a:rPr lang="zh-CN" altLang="en-US" sz="1800" dirty="0">
                <a:solidFill>
                  <a:srgbClr val="000000"/>
                </a:solidFill>
              </a:rPr>
              <a:t>个</a:t>
            </a:r>
            <a:r>
              <a:rPr lang="en-US" altLang="zh-CN" sz="1800" dirty="0">
                <a:solidFill>
                  <a:srgbClr val="000000"/>
                </a:solidFill>
              </a:rPr>
              <a:t>3</a:t>
            </a:r>
            <a:r>
              <a:rPr lang="zh-CN" altLang="en-US" sz="1800" dirty="0">
                <a:solidFill>
                  <a:srgbClr val="000000"/>
                </a:solidFill>
              </a:rPr>
              <a:t>维空间的样本点，生成的代码如下：</a:t>
            </a:r>
            <a:endParaRPr lang="en-US" altLang="zh-CN" sz="1400" dirty="0">
              <a:solidFill>
                <a:srgbClr val="000000"/>
              </a:solidFill>
            </a:endParaRPr>
          </a:p>
        </p:txBody>
      </p:sp>
      <p:sp>
        <p:nvSpPr>
          <p:cNvPr id="2" name="矩形 1"/>
          <p:cNvSpPr/>
          <p:nvPr/>
        </p:nvSpPr>
        <p:spPr>
          <a:xfrm>
            <a:off x="900147" y="1953325"/>
            <a:ext cx="7592943" cy="1528624"/>
          </a:xfrm>
          <a:prstGeom prst="rect">
            <a:avLst/>
          </a:prstGeom>
        </p:spPr>
        <p:txBody>
          <a:bodyPr wrap="square">
            <a:spAutoFit/>
          </a:bodyPr>
          <a:lstStyle/>
          <a:p>
            <a:pPr algn="just">
              <a:lnSpc>
                <a:spcPts val="1400"/>
              </a:lnSpc>
              <a:spcAft>
                <a:spcPts val="0"/>
              </a:spcAft>
            </a:pPr>
            <a:r>
              <a:rPr lang="en-US" altLang="zh-CN" kern="100" dirty="0">
                <a:latin typeface="Courier New" panose="02070309020205020404" pitchFamily="49" charset="0"/>
                <a:cs typeface="Times New Roman" panose="02020603050405020304" pitchFamily="18" charset="0"/>
              </a:rPr>
              <a:t>mu_vec1 = </a:t>
            </a:r>
            <a:r>
              <a:rPr lang="en-US" altLang="zh-CN" kern="100" dirty="0" err="1">
                <a:latin typeface="Courier New" panose="02070309020205020404" pitchFamily="49" charset="0"/>
                <a:cs typeface="Times New Roman" panose="02020603050405020304" pitchFamily="18" charset="0"/>
              </a:rPr>
              <a:t>np.array</a:t>
            </a:r>
            <a:r>
              <a:rPr lang="en-US" altLang="zh-CN" kern="100" dirty="0">
                <a:latin typeface="Courier New" panose="02070309020205020404" pitchFamily="49" charset="0"/>
                <a:cs typeface="Times New Roman" panose="02020603050405020304" pitchFamily="18" charset="0"/>
              </a:rPr>
              <a:t>([0,0,0])</a:t>
            </a:r>
            <a:endParaRPr lang="zh-CN" altLang="zh-CN" sz="2400" kern="100" dirty="0">
              <a:latin typeface="宋体" panose="02010600030101010101" pitchFamily="2" charset="-122"/>
              <a:cs typeface="Times New Roman" panose="02020603050405020304" pitchFamily="18" charset="0"/>
            </a:endParaRPr>
          </a:p>
          <a:p>
            <a:pPr algn="just">
              <a:lnSpc>
                <a:spcPts val="1400"/>
              </a:lnSpc>
              <a:spcAft>
                <a:spcPts val="0"/>
              </a:spcAft>
            </a:pPr>
            <a:r>
              <a:rPr lang="en-US" altLang="zh-CN" kern="100" dirty="0">
                <a:latin typeface="Courier New" panose="02070309020205020404" pitchFamily="49" charset="0"/>
                <a:cs typeface="Times New Roman" panose="02020603050405020304" pitchFamily="18" charset="0"/>
              </a:rPr>
              <a:t>cov_mat1 = </a:t>
            </a:r>
            <a:r>
              <a:rPr lang="en-US" altLang="zh-CN" kern="100" dirty="0" err="1">
                <a:latin typeface="Courier New" panose="02070309020205020404" pitchFamily="49" charset="0"/>
                <a:cs typeface="Times New Roman" panose="02020603050405020304" pitchFamily="18" charset="0"/>
              </a:rPr>
              <a:t>np.array</a:t>
            </a:r>
            <a:r>
              <a:rPr lang="en-US" altLang="zh-CN" kern="100" dirty="0">
                <a:latin typeface="Courier New" panose="02070309020205020404" pitchFamily="49" charset="0"/>
                <a:cs typeface="Times New Roman" panose="02020603050405020304" pitchFamily="18" charset="0"/>
              </a:rPr>
              <a:t>([[1,0,0],[0,1,0],[0,0,1]])</a:t>
            </a:r>
            <a:endParaRPr lang="zh-CN" altLang="zh-CN" sz="2400" kern="100" dirty="0">
              <a:latin typeface="宋体" panose="02010600030101010101" pitchFamily="2" charset="-122"/>
              <a:cs typeface="Times New Roman" panose="02020603050405020304" pitchFamily="18" charset="0"/>
            </a:endParaRPr>
          </a:p>
          <a:p>
            <a:pPr algn="just">
              <a:lnSpc>
                <a:spcPts val="1400"/>
              </a:lnSpc>
              <a:spcAft>
                <a:spcPts val="0"/>
              </a:spcAft>
            </a:pPr>
            <a:r>
              <a:rPr lang="en-US" altLang="zh-CN" kern="100" dirty="0">
                <a:latin typeface="Courier New" panose="02070309020205020404" pitchFamily="49" charset="0"/>
                <a:cs typeface="Times New Roman" panose="02020603050405020304" pitchFamily="18" charset="0"/>
              </a:rPr>
              <a:t>class1_sample = </a:t>
            </a:r>
            <a:r>
              <a:rPr lang="en-US" altLang="zh-CN" kern="100" dirty="0" err="1">
                <a:latin typeface="Courier New" panose="02070309020205020404" pitchFamily="49" charset="0"/>
                <a:cs typeface="Times New Roman" panose="02020603050405020304" pitchFamily="18" charset="0"/>
              </a:rPr>
              <a:t>np.random.multivariate_normal</a:t>
            </a:r>
            <a:r>
              <a:rPr lang="en-US" altLang="zh-CN" kern="100" dirty="0">
                <a:latin typeface="Courier New" panose="02070309020205020404" pitchFamily="49" charset="0"/>
                <a:cs typeface="Times New Roman" panose="02020603050405020304" pitchFamily="18" charset="0"/>
              </a:rPr>
              <a:t>(mu_vec1, cov_mat1, 20).T</a:t>
            </a:r>
            <a:endParaRPr lang="zh-CN" altLang="zh-CN" sz="2400" kern="100" dirty="0">
              <a:latin typeface="宋体" panose="02010600030101010101" pitchFamily="2" charset="-122"/>
              <a:cs typeface="Times New Roman" panose="02020603050405020304" pitchFamily="18" charset="0"/>
            </a:endParaRPr>
          </a:p>
          <a:p>
            <a:pPr algn="just">
              <a:lnSpc>
                <a:spcPts val="1400"/>
              </a:lnSpc>
              <a:spcAft>
                <a:spcPts val="0"/>
              </a:spcAft>
            </a:pPr>
            <a:r>
              <a:rPr lang="en-US" altLang="zh-CN" kern="100" dirty="0">
                <a:latin typeface="Courier New" panose="02070309020205020404" pitchFamily="49" charset="0"/>
                <a:cs typeface="Times New Roman" panose="02020603050405020304" pitchFamily="18" charset="0"/>
              </a:rPr>
              <a:t>mu_vec2 = </a:t>
            </a:r>
            <a:r>
              <a:rPr lang="en-US" altLang="zh-CN" kern="100" dirty="0" err="1">
                <a:latin typeface="Courier New" panose="02070309020205020404" pitchFamily="49" charset="0"/>
                <a:cs typeface="Times New Roman" panose="02020603050405020304" pitchFamily="18" charset="0"/>
              </a:rPr>
              <a:t>np.array</a:t>
            </a:r>
            <a:r>
              <a:rPr lang="en-US" altLang="zh-CN" kern="100" dirty="0">
                <a:latin typeface="Courier New" panose="02070309020205020404" pitchFamily="49" charset="0"/>
                <a:cs typeface="Times New Roman" panose="02020603050405020304" pitchFamily="18" charset="0"/>
              </a:rPr>
              <a:t>([1,1,1])</a:t>
            </a:r>
            <a:endParaRPr lang="zh-CN" altLang="zh-CN" sz="2400" kern="100" dirty="0">
              <a:latin typeface="宋体" panose="02010600030101010101" pitchFamily="2" charset="-122"/>
              <a:cs typeface="Times New Roman" panose="02020603050405020304" pitchFamily="18" charset="0"/>
            </a:endParaRPr>
          </a:p>
          <a:p>
            <a:pPr algn="just">
              <a:lnSpc>
                <a:spcPts val="1400"/>
              </a:lnSpc>
              <a:spcAft>
                <a:spcPts val="0"/>
              </a:spcAft>
            </a:pPr>
            <a:r>
              <a:rPr lang="en-US" altLang="zh-CN" kern="100" dirty="0">
                <a:latin typeface="Courier New" panose="02070309020205020404" pitchFamily="49" charset="0"/>
                <a:cs typeface="Times New Roman" panose="02020603050405020304" pitchFamily="18" charset="0"/>
              </a:rPr>
              <a:t>cov_mat2 = </a:t>
            </a:r>
            <a:r>
              <a:rPr lang="en-US" altLang="zh-CN" kern="100" dirty="0" err="1">
                <a:latin typeface="Courier New" panose="02070309020205020404" pitchFamily="49" charset="0"/>
                <a:cs typeface="Times New Roman" panose="02020603050405020304" pitchFamily="18" charset="0"/>
              </a:rPr>
              <a:t>np.array</a:t>
            </a:r>
            <a:r>
              <a:rPr lang="en-US" altLang="zh-CN" kern="100" dirty="0">
                <a:latin typeface="Courier New" panose="02070309020205020404" pitchFamily="49" charset="0"/>
                <a:cs typeface="Times New Roman" panose="02020603050405020304" pitchFamily="18" charset="0"/>
              </a:rPr>
              <a:t>([[1,0,0],[0,1,0],[0,0,1]])</a:t>
            </a:r>
            <a:endParaRPr lang="zh-CN" altLang="zh-CN" sz="2400" kern="100" dirty="0">
              <a:latin typeface="宋体" panose="02010600030101010101" pitchFamily="2" charset="-122"/>
              <a:cs typeface="Times New Roman" panose="02020603050405020304" pitchFamily="18" charset="0"/>
            </a:endParaRPr>
          </a:p>
          <a:p>
            <a:pPr algn="just">
              <a:lnSpc>
                <a:spcPts val="1400"/>
              </a:lnSpc>
              <a:spcAft>
                <a:spcPts val="0"/>
              </a:spcAft>
            </a:pPr>
            <a:r>
              <a:rPr lang="en-US" altLang="zh-CN" kern="100" dirty="0">
                <a:latin typeface="Courier New" panose="02070309020205020404" pitchFamily="49" charset="0"/>
                <a:cs typeface="Times New Roman" panose="02020603050405020304" pitchFamily="18" charset="0"/>
              </a:rPr>
              <a:t>class2_sample = </a:t>
            </a:r>
            <a:r>
              <a:rPr lang="en-US" altLang="zh-CN" kern="100" dirty="0" err="1">
                <a:latin typeface="Courier New" panose="02070309020205020404" pitchFamily="49" charset="0"/>
                <a:cs typeface="Times New Roman" panose="02020603050405020304" pitchFamily="18" charset="0"/>
              </a:rPr>
              <a:t>np.random.multivariate_normal</a:t>
            </a:r>
            <a:r>
              <a:rPr lang="en-US" altLang="zh-CN" kern="100" dirty="0">
                <a:latin typeface="Courier New" panose="02070309020205020404" pitchFamily="49" charset="0"/>
                <a:cs typeface="Times New Roman" panose="02020603050405020304" pitchFamily="18" charset="0"/>
              </a:rPr>
              <a:t>(mu_vec2, cov_mat2, 20).T</a:t>
            </a:r>
            <a:endParaRPr lang="zh-CN" altLang="zh-CN" sz="2400" kern="100" dirty="0">
              <a:latin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70505846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主成分分析</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生成的两个类别</a:t>
            </a:r>
            <a:r>
              <a:rPr lang="en-US" altLang="zh-CN" sz="1800" dirty="0">
                <a:solidFill>
                  <a:srgbClr val="000000"/>
                </a:solidFill>
              </a:rPr>
              <a:t>class1_sample</a:t>
            </a:r>
            <a:r>
              <a:rPr lang="zh-CN" altLang="en-US" sz="1800" dirty="0">
                <a:solidFill>
                  <a:srgbClr val="000000"/>
                </a:solidFill>
              </a:rPr>
              <a:t>和</a:t>
            </a:r>
            <a:r>
              <a:rPr lang="en-US" altLang="zh-CN" sz="1800" dirty="0">
                <a:solidFill>
                  <a:srgbClr val="000000"/>
                </a:solidFill>
              </a:rPr>
              <a:t>class2_sample</a:t>
            </a:r>
            <a:r>
              <a:rPr lang="zh-CN" altLang="en-US" sz="1800" dirty="0">
                <a:solidFill>
                  <a:srgbClr val="000000"/>
                </a:solidFill>
              </a:rPr>
              <a:t>的样本数据维度为</a:t>
            </a:r>
            <a:r>
              <a:rPr lang="en-US" altLang="zh-CN" sz="1800" dirty="0">
                <a:solidFill>
                  <a:srgbClr val="000000"/>
                </a:solidFill>
              </a:rPr>
              <a:t>3</a:t>
            </a:r>
            <a:r>
              <a:rPr lang="zh-CN" altLang="en-US" sz="1800" dirty="0">
                <a:solidFill>
                  <a:srgbClr val="000000"/>
                </a:solidFill>
              </a:rPr>
              <a:t>维，即样本数据的特征数量为</a:t>
            </a:r>
            <a:r>
              <a:rPr lang="en-US" altLang="zh-CN" sz="1800" dirty="0">
                <a:solidFill>
                  <a:srgbClr val="000000"/>
                </a:solidFill>
              </a:rPr>
              <a:t>3</a:t>
            </a:r>
            <a:r>
              <a:rPr lang="zh-CN" altLang="en-US" sz="1800" dirty="0">
                <a:solidFill>
                  <a:srgbClr val="000000"/>
                </a:solidFill>
              </a:rPr>
              <a:t>个，将其置于</a:t>
            </a:r>
            <a:r>
              <a:rPr lang="en-US" altLang="zh-CN" sz="1800" dirty="0">
                <a:solidFill>
                  <a:srgbClr val="000000"/>
                </a:solidFill>
              </a:rPr>
              <a:t>3</a:t>
            </a:r>
            <a:r>
              <a:rPr lang="zh-CN" altLang="en-US" sz="1800" dirty="0">
                <a:solidFill>
                  <a:srgbClr val="000000"/>
                </a:solidFill>
              </a:rPr>
              <a:t>维空间中展示</a:t>
            </a:r>
            <a:endParaRPr lang="en-US" altLang="zh-CN" sz="1400" dirty="0">
              <a:solidFill>
                <a:srgbClr val="000000"/>
              </a:solidFill>
            </a:endParaRPr>
          </a:p>
        </p:txBody>
      </p:sp>
      <p:pic>
        <p:nvPicPr>
          <p:cNvPr id="10" name="Picture 414"/>
          <p:cNvPicPr/>
          <p:nvPr/>
        </p:nvPicPr>
        <p:blipFill>
          <a:blip r:embed="rId2"/>
          <a:stretch>
            <a:fillRect/>
          </a:stretch>
        </p:blipFill>
        <p:spPr>
          <a:xfrm>
            <a:off x="3155632" y="1797960"/>
            <a:ext cx="2832735" cy="2518410"/>
          </a:xfrm>
          <a:prstGeom prst="rect">
            <a:avLst/>
          </a:prstGeom>
        </p:spPr>
      </p:pic>
    </p:spTree>
    <p:extLst>
      <p:ext uri="{BB962C8B-B14F-4D97-AF65-F5344CB8AC3E}">
        <p14:creationId xmlns:p14="http://schemas.microsoft.com/office/powerpoint/2010/main" val="69358051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主成分分析</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计算</a:t>
            </a:r>
            <a:r>
              <a:rPr lang="en-US" altLang="zh-CN" sz="1800" dirty="0">
                <a:solidFill>
                  <a:srgbClr val="000000"/>
                </a:solidFill>
              </a:rPr>
              <a:t>40</a:t>
            </a:r>
            <a:r>
              <a:rPr lang="zh-CN" altLang="en-US" sz="1800" dirty="0">
                <a:solidFill>
                  <a:srgbClr val="000000"/>
                </a:solidFill>
              </a:rPr>
              <a:t>个点在</a:t>
            </a:r>
            <a:r>
              <a:rPr lang="en-US" altLang="zh-CN" sz="1800" dirty="0">
                <a:solidFill>
                  <a:srgbClr val="000000"/>
                </a:solidFill>
              </a:rPr>
              <a:t>3</a:t>
            </a:r>
            <a:r>
              <a:rPr lang="zh-CN" altLang="en-US" sz="1800" dirty="0">
                <a:solidFill>
                  <a:srgbClr val="000000"/>
                </a:solidFill>
              </a:rPr>
              <a:t>个维度上的平均向量</a:t>
            </a:r>
            <a:endParaRPr lang="en-US" altLang="zh-CN" sz="1400" dirty="0">
              <a:solidFill>
                <a:srgbClr val="000000"/>
              </a:solidFill>
            </a:endParaRPr>
          </a:p>
        </p:txBody>
      </p:sp>
      <p:pic>
        <p:nvPicPr>
          <p:cNvPr id="13" name="Picture 428"/>
          <p:cNvPicPr/>
          <p:nvPr/>
        </p:nvPicPr>
        <p:blipFill>
          <a:blip r:embed="rId2"/>
          <a:stretch>
            <a:fillRect/>
          </a:stretch>
        </p:blipFill>
        <p:spPr>
          <a:xfrm>
            <a:off x="3074352" y="1733445"/>
            <a:ext cx="2995295" cy="2682875"/>
          </a:xfrm>
          <a:prstGeom prst="rect">
            <a:avLst/>
          </a:prstGeom>
        </p:spPr>
      </p:pic>
    </p:spTree>
    <p:extLst>
      <p:ext uri="{BB962C8B-B14F-4D97-AF65-F5344CB8AC3E}">
        <p14:creationId xmlns:p14="http://schemas.microsoft.com/office/powerpoint/2010/main" val="196665892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主成分分析</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二</a:t>
            </a:r>
            <a:r>
              <a:rPr lang="zh-CN" altLang="en-US" sz="1800" dirty="0">
                <a:solidFill>
                  <a:srgbClr val="000000"/>
                </a:solidFill>
              </a:rPr>
              <a:t>维空间分布</a:t>
            </a:r>
            <a:endParaRPr lang="en-US" altLang="zh-CN" sz="1400" dirty="0">
              <a:solidFill>
                <a:srgbClr val="000000"/>
              </a:solidFill>
            </a:endParaRPr>
          </a:p>
        </p:txBody>
      </p:sp>
      <p:pic>
        <p:nvPicPr>
          <p:cNvPr id="10" name="Picture 426"/>
          <p:cNvPicPr/>
          <p:nvPr/>
        </p:nvPicPr>
        <p:blipFill>
          <a:blip r:embed="rId2"/>
          <a:stretch>
            <a:fillRect/>
          </a:stretch>
        </p:blipFill>
        <p:spPr>
          <a:xfrm>
            <a:off x="2926715" y="1728363"/>
            <a:ext cx="3290570" cy="2531110"/>
          </a:xfrm>
          <a:prstGeom prst="rect">
            <a:avLst/>
          </a:prstGeom>
        </p:spPr>
      </p:pic>
    </p:spTree>
    <p:extLst>
      <p:ext uri="{BB962C8B-B14F-4D97-AF65-F5344CB8AC3E}">
        <p14:creationId xmlns:p14="http://schemas.microsoft.com/office/powerpoint/2010/main" val="352573414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线性判别分析</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363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线性判别分析</a:t>
            </a:r>
            <a:r>
              <a:rPr lang="en-US" altLang="zh-CN" sz="1800" dirty="0" smtClean="0">
                <a:solidFill>
                  <a:srgbClr val="000000"/>
                </a:solidFill>
              </a:rPr>
              <a:t>LDA</a:t>
            </a:r>
            <a:r>
              <a:rPr lang="zh-CN" altLang="en-US" sz="1800" dirty="0" smtClean="0">
                <a:solidFill>
                  <a:srgbClr val="000000"/>
                </a:solidFill>
              </a:rPr>
              <a:t>）是一种有监督的线性降维算法。与</a:t>
            </a:r>
            <a:r>
              <a:rPr lang="en-US" altLang="zh-CN" sz="1800" dirty="0" smtClean="0">
                <a:solidFill>
                  <a:srgbClr val="000000"/>
                </a:solidFill>
              </a:rPr>
              <a:t>PCA</a:t>
            </a:r>
            <a:r>
              <a:rPr lang="zh-CN" altLang="en-US" sz="1800" dirty="0" smtClean="0">
                <a:solidFill>
                  <a:srgbClr val="000000"/>
                </a:solidFill>
              </a:rPr>
              <a:t>不同，</a:t>
            </a:r>
            <a:r>
              <a:rPr lang="en-US" altLang="zh-CN" sz="1800" dirty="0" smtClean="0">
                <a:solidFill>
                  <a:srgbClr val="000000"/>
                </a:solidFill>
              </a:rPr>
              <a:t>LDA</a:t>
            </a:r>
            <a:r>
              <a:rPr lang="zh-CN" altLang="en-US" sz="1800" dirty="0" smtClean="0">
                <a:solidFill>
                  <a:srgbClr val="000000"/>
                </a:solidFill>
              </a:rPr>
              <a:t>是为了使降维后的数据点尽可能地容易被区分</a:t>
            </a:r>
            <a:endParaRPr lang="en-US" altLang="zh-CN" sz="1800" dirty="0" smtClean="0">
              <a:solidFill>
                <a:srgbClr val="000000"/>
              </a:solidFill>
            </a:endParaRPr>
          </a:p>
          <a:p>
            <a:r>
              <a:rPr lang="zh-CN" altLang="en-US" sz="1800" dirty="0" smtClean="0">
                <a:solidFill>
                  <a:srgbClr val="000000"/>
                </a:solidFill>
              </a:rPr>
              <a:t>线性判别分析的原理是对于给定的训练集，设法将样本投影到一条直线上，使得同类的投影点尽可能接近，异类样本的投影点尽可能远离；在对新样本进行分类时，将其投影到这条直线上，再根据投影点的位置来确定新样本的类别。</a:t>
            </a:r>
            <a:r>
              <a:rPr lang="en-US" altLang="zh-CN" sz="1800" dirty="0" smtClean="0">
                <a:solidFill>
                  <a:srgbClr val="000000"/>
                </a:solidFill>
              </a:rPr>
              <a:t>PCA</a:t>
            </a:r>
            <a:r>
              <a:rPr lang="zh-CN" altLang="en-US" sz="1800" dirty="0" smtClean="0">
                <a:solidFill>
                  <a:srgbClr val="000000"/>
                </a:solidFill>
              </a:rPr>
              <a:t>主要是从特征的协方差角度，去找到比较好的投影方式。</a:t>
            </a:r>
            <a:r>
              <a:rPr lang="en-US" altLang="zh-CN" sz="1800" dirty="0" smtClean="0">
                <a:solidFill>
                  <a:srgbClr val="000000"/>
                </a:solidFill>
              </a:rPr>
              <a:t>LDA</a:t>
            </a:r>
            <a:r>
              <a:rPr lang="zh-CN" altLang="en-US" sz="1800" dirty="0" smtClean="0">
                <a:solidFill>
                  <a:srgbClr val="000000"/>
                </a:solidFill>
              </a:rPr>
              <a:t>更多地考虑了标注，即希望投影后不同类别之间数据点的距离更大，同一类别的数据点更紧凑</a:t>
            </a:r>
            <a:endParaRPr lang="en-US" altLang="zh-CN" sz="1800" dirty="0" smtClean="0">
              <a:solidFill>
                <a:srgbClr val="000000"/>
              </a:solidFill>
            </a:endParaRPr>
          </a:p>
        </p:txBody>
      </p:sp>
    </p:spTree>
    <p:extLst>
      <p:ext uri="{BB962C8B-B14F-4D97-AF65-F5344CB8AC3E}">
        <p14:creationId xmlns:p14="http://schemas.microsoft.com/office/powerpoint/2010/main" val="36555267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线性判别分析</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1724383"/>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en-US" altLang="zh-CN" sz="1800" dirty="0" smtClean="0">
                    <a:solidFill>
                      <a:srgbClr val="000000"/>
                    </a:solidFill>
                  </a:rPr>
                  <a:t>LDA</a:t>
                </a:r>
                <a:r>
                  <a:rPr lang="zh-CN" altLang="en-US" sz="1800" dirty="0">
                    <a:solidFill>
                      <a:srgbClr val="000000"/>
                    </a:solidFill>
                  </a:rPr>
                  <a:t>的降维过程</a:t>
                </a:r>
                <a:r>
                  <a:rPr lang="zh-CN" altLang="en-US" sz="1800" dirty="0" smtClean="0">
                    <a:solidFill>
                      <a:srgbClr val="000000"/>
                    </a:solidFill>
                  </a:rPr>
                  <a:t>如下</a:t>
                </a:r>
                <a:endParaRPr lang="en-US" altLang="zh-CN" sz="1800" dirty="0" smtClean="0">
                  <a:solidFill>
                    <a:srgbClr val="000000"/>
                  </a:solidFill>
                </a:endParaRPr>
              </a:p>
              <a:p>
                <a:pPr lvl="1"/>
                <a:r>
                  <a:rPr lang="zh-CN" altLang="en-US" sz="1400" dirty="0" smtClean="0">
                    <a:solidFill>
                      <a:srgbClr val="000000"/>
                    </a:solidFill>
                  </a:rPr>
                  <a:t>计算</a:t>
                </a:r>
                <a:r>
                  <a:rPr lang="zh-CN" altLang="en-US" sz="1400" dirty="0">
                    <a:solidFill>
                      <a:srgbClr val="000000"/>
                    </a:solidFill>
                  </a:rPr>
                  <a:t>数据集中每个类别下所有样本的</a:t>
                </a:r>
                <a:r>
                  <a:rPr lang="zh-CN" altLang="en-US" sz="1400" dirty="0" smtClean="0">
                    <a:solidFill>
                      <a:srgbClr val="000000"/>
                    </a:solidFill>
                  </a:rPr>
                  <a:t>均值向量</a:t>
                </a:r>
                <a:endParaRPr lang="en-US" altLang="zh-CN" sz="1400" dirty="0" smtClean="0">
                  <a:solidFill>
                    <a:srgbClr val="000000"/>
                  </a:solidFill>
                </a:endParaRPr>
              </a:p>
              <a:p>
                <a:pPr lvl="1"/>
                <a:r>
                  <a:rPr lang="zh-CN" altLang="en-US" sz="1400" dirty="0" smtClean="0">
                    <a:solidFill>
                      <a:srgbClr val="000000"/>
                    </a:solidFill>
                  </a:rPr>
                  <a:t>通过均值向量，计算</a:t>
                </a:r>
                <a:r>
                  <a:rPr lang="zh-CN" altLang="en-US" sz="1400" dirty="0">
                    <a:solidFill>
                      <a:srgbClr val="000000"/>
                    </a:solidFill>
                  </a:rPr>
                  <a:t>类间散布</a:t>
                </a:r>
                <a:r>
                  <a:rPr lang="zh-CN" altLang="en-US" sz="1400" dirty="0" smtClean="0">
                    <a:solidFill>
                      <a:srgbClr val="000000"/>
                    </a:solidFill>
                  </a:rPr>
                  <a:t>矩阵</a:t>
                </a:r>
                <a14:m>
                  <m:oMath xmlns:m="http://schemas.openxmlformats.org/officeDocument/2006/math">
                    <m:sSub>
                      <m:sSubPr>
                        <m:ctrlPr>
                          <a:rPr lang="en-US" altLang="zh-CN" sz="1400" i="1" smtClean="0">
                            <a:solidFill>
                              <a:srgbClr val="000000"/>
                            </a:solidFill>
                            <a:latin typeface="Cambria Math" panose="02040503050406030204" pitchFamily="18" charset="0"/>
                          </a:rPr>
                        </m:ctrlPr>
                      </m:sSubPr>
                      <m:e>
                        <m:r>
                          <a:rPr lang="en-US" altLang="zh-CN" sz="1400" b="0" i="1" smtClean="0">
                            <a:solidFill>
                              <a:srgbClr val="000000"/>
                            </a:solidFill>
                            <a:latin typeface="Cambria Math" panose="02040503050406030204" pitchFamily="18" charset="0"/>
                          </a:rPr>
                          <m:t>𝑆</m:t>
                        </m:r>
                      </m:e>
                      <m:sub>
                        <m:r>
                          <a:rPr lang="en-US" altLang="zh-CN" sz="1400" b="0" i="1" smtClean="0">
                            <a:solidFill>
                              <a:srgbClr val="000000"/>
                            </a:solidFill>
                            <a:latin typeface="Cambria Math" panose="02040503050406030204" pitchFamily="18" charset="0"/>
                          </a:rPr>
                          <m:t>𝐵</m:t>
                        </m:r>
                      </m:sub>
                    </m:sSub>
                  </m:oMath>
                </a14:m>
                <a:r>
                  <a:rPr lang="zh-CN" altLang="en-US" sz="1400" dirty="0" smtClean="0">
                    <a:solidFill>
                      <a:srgbClr val="000000"/>
                    </a:solidFill>
                  </a:rPr>
                  <a:t>和</a:t>
                </a:r>
                <a:r>
                  <a:rPr lang="zh-CN" altLang="en-US" sz="1400" dirty="0">
                    <a:solidFill>
                      <a:srgbClr val="000000"/>
                    </a:solidFill>
                  </a:rPr>
                  <a:t>类内散布矩阵</a:t>
                </a:r>
                <a14:m>
                  <m:oMath xmlns:m="http://schemas.openxmlformats.org/officeDocument/2006/math">
                    <m:sSub>
                      <m:sSubPr>
                        <m:ctrlPr>
                          <a:rPr lang="en-US" altLang="zh-CN" sz="1400" i="1">
                            <a:solidFill>
                              <a:srgbClr val="000000"/>
                            </a:solidFill>
                            <a:latin typeface="Cambria Math" panose="02040503050406030204" pitchFamily="18" charset="0"/>
                          </a:rPr>
                        </m:ctrlPr>
                      </m:sSubPr>
                      <m:e>
                        <m:r>
                          <a:rPr lang="en-US" altLang="zh-CN" sz="1400" i="1">
                            <a:solidFill>
                              <a:srgbClr val="000000"/>
                            </a:solidFill>
                            <a:latin typeface="Cambria Math" panose="02040503050406030204" pitchFamily="18" charset="0"/>
                          </a:rPr>
                          <m:t>𝑆</m:t>
                        </m:r>
                      </m:e>
                      <m:sub>
                        <m:r>
                          <a:rPr lang="en-US" altLang="zh-CN" sz="1400" b="0" i="1" smtClean="0">
                            <a:solidFill>
                              <a:srgbClr val="000000"/>
                            </a:solidFill>
                            <a:latin typeface="Cambria Math" panose="02040503050406030204" pitchFamily="18" charset="0"/>
                          </a:rPr>
                          <m:t>𝑊</m:t>
                        </m:r>
                      </m:sub>
                    </m:sSub>
                  </m:oMath>
                </a14:m>
                <a:endParaRPr lang="en-US" altLang="zh-CN" sz="1400" dirty="0" smtClean="0">
                  <a:solidFill>
                    <a:srgbClr val="000000"/>
                  </a:solidFill>
                </a:endParaRPr>
              </a:p>
              <a:p>
                <a:pPr lvl="1"/>
                <a:r>
                  <a:rPr lang="zh-CN" altLang="en-US" sz="1400" dirty="0" smtClean="0">
                    <a:solidFill>
                      <a:srgbClr val="000000"/>
                    </a:solidFill>
                  </a:rPr>
                  <a:t>依据</a:t>
                </a:r>
                <a:r>
                  <a:rPr lang="zh-CN" altLang="en-US" sz="1400" dirty="0">
                    <a:solidFill>
                      <a:srgbClr val="000000"/>
                    </a:solidFill>
                  </a:rPr>
                  <a:t>公式</a:t>
                </a:r>
                <a14:m>
                  <m:oMath xmlns:m="http://schemas.openxmlformats.org/officeDocument/2006/math">
                    <m:sSubSup>
                      <m:sSubSupPr>
                        <m:ctrlPr>
                          <a:rPr lang="en-US" altLang="zh-CN" sz="1400" i="1" dirty="0" smtClean="0">
                            <a:solidFill>
                              <a:srgbClr val="000000"/>
                            </a:solidFill>
                            <a:latin typeface="Cambria Math" panose="02040503050406030204" pitchFamily="18" charset="0"/>
                          </a:rPr>
                        </m:ctrlPr>
                      </m:sSubSupPr>
                      <m:e>
                        <m:r>
                          <a:rPr lang="en-US" altLang="zh-CN" sz="1400" b="0" i="1" dirty="0" smtClean="0">
                            <a:solidFill>
                              <a:srgbClr val="000000"/>
                            </a:solidFill>
                            <a:latin typeface="Cambria Math" panose="02040503050406030204" pitchFamily="18" charset="0"/>
                          </a:rPr>
                          <m:t>𝑆</m:t>
                        </m:r>
                      </m:e>
                      <m:sub>
                        <m:r>
                          <a:rPr lang="en-US" altLang="zh-CN" sz="1400" b="0" i="1" dirty="0" smtClean="0">
                            <a:solidFill>
                              <a:srgbClr val="000000"/>
                            </a:solidFill>
                            <a:latin typeface="Cambria Math" panose="02040503050406030204" pitchFamily="18" charset="0"/>
                          </a:rPr>
                          <m:t>𝑊</m:t>
                        </m:r>
                      </m:sub>
                      <m:sup>
                        <m:r>
                          <a:rPr lang="en-US" altLang="zh-CN" sz="1400" i="1" dirty="0">
                            <a:solidFill>
                              <a:srgbClr val="000000"/>
                            </a:solidFill>
                            <a:latin typeface="Cambria Math" panose="02040503050406030204" pitchFamily="18" charset="0"/>
                          </a:rPr>
                          <m:t>−</m:t>
                        </m:r>
                        <m:r>
                          <a:rPr lang="en-US" altLang="zh-CN" sz="1400" b="0" i="1" dirty="0" smtClean="0">
                            <a:solidFill>
                              <a:srgbClr val="000000"/>
                            </a:solidFill>
                            <a:latin typeface="Cambria Math" panose="02040503050406030204" pitchFamily="18" charset="0"/>
                          </a:rPr>
                          <m:t>1</m:t>
                        </m:r>
                      </m:sup>
                    </m:sSubSup>
                    <m:sSub>
                      <m:sSubPr>
                        <m:ctrlPr>
                          <a:rPr lang="en-US" altLang="zh-CN" sz="1400" i="1">
                            <a:solidFill>
                              <a:srgbClr val="000000"/>
                            </a:solidFill>
                            <a:latin typeface="Cambria Math" panose="02040503050406030204" pitchFamily="18" charset="0"/>
                          </a:rPr>
                        </m:ctrlPr>
                      </m:sSubPr>
                      <m:e>
                        <m:r>
                          <a:rPr lang="en-US" altLang="zh-CN" sz="1400" i="1">
                            <a:solidFill>
                              <a:srgbClr val="000000"/>
                            </a:solidFill>
                            <a:latin typeface="Cambria Math" panose="02040503050406030204" pitchFamily="18" charset="0"/>
                          </a:rPr>
                          <m:t>𝑆</m:t>
                        </m:r>
                      </m:e>
                      <m:sub>
                        <m:r>
                          <a:rPr lang="en-US" altLang="zh-CN" sz="1400" i="1">
                            <a:solidFill>
                              <a:srgbClr val="000000"/>
                            </a:solidFill>
                            <a:latin typeface="Cambria Math" panose="02040503050406030204" pitchFamily="18" charset="0"/>
                          </a:rPr>
                          <m:t>𝐵</m:t>
                        </m:r>
                      </m:sub>
                    </m:sSub>
                    <m:r>
                      <a:rPr lang="en-US" altLang="zh-CN" sz="1400" b="0" i="1" smtClean="0">
                        <a:solidFill>
                          <a:srgbClr val="000000"/>
                        </a:solidFill>
                        <a:latin typeface="Cambria Math" panose="02040503050406030204" pitchFamily="18" charset="0"/>
                      </a:rPr>
                      <m:t>𝑈</m:t>
                    </m:r>
                    <m:r>
                      <a:rPr lang="en-US" altLang="zh-CN" sz="1400" i="1" dirty="0">
                        <a:solidFill>
                          <a:srgbClr val="000000"/>
                        </a:solidFill>
                        <a:latin typeface="Cambria Math" panose="02040503050406030204" pitchFamily="18" charset="0"/>
                      </a:rPr>
                      <m:t>= </m:t>
                    </m:r>
                    <m:r>
                      <a:rPr lang="zh-CN" altLang="en-US" sz="1400" i="1" dirty="0" smtClean="0">
                        <a:solidFill>
                          <a:srgbClr val="000000"/>
                        </a:solidFill>
                        <a:latin typeface="Cambria Math" panose="02040503050406030204" pitchFamily="18" charset="0"/>
                      </a:rPr>
                      <m:t>𝜆</m:t>
                    </m:r>
                    <m:r>
                      <a:rPr lang="en-US" altLang="zh-CN" sz="1400" i="1" dirty="0">
                        <a:solidFill>
                          <a:srgbClr val="000000"/>
                        </a:solidFill>
                        <a:latin typeface="Cambria Math" panose="02040503050406030204" pitchFamily="18" charset="0"/>
                      </a:rPr>
                      <m:t>𝑈</m:t>
                    </m:r>
                  </m:oMath>
                </a14:m>
                <a:r>
                  <a:rPr lang="zh-CN" altLang="en-US" sz="1400" dirty="0">
                    <a:solidFill>
                      <a:srgbClr val="000000"/>
                    </a:solidFill>
                  </a:rPr>
                  <a:t>进行特征值</a:t>
                </a:r>
                <a:r>
                  <a:rPr lang="zh-CN" altLang="en-US" sz="1400" dirty="0" smtClean="0">
                    <a:solidFill>
                      <a:srgbClr val="000000"/>
                    </a:solidFill>
                  </a:rPr>
                  <a:t>求解，计算</a:t>
                </a:r>
                <a14:m>
                  <m:oMath xmlns:m="http://schemas.openxmlformats.org/officeDocument/2006/math">
                    <m:sSubSup>
                      <m:sSubSupPr>
                        <m:ctrlPr>
                          <a:rPr lang="en-US" altLang="zh-CN" sz="1400" i="1" dirty="0">
                            <a:solidFill>
                              <a:srgbClr val="000000"/>
                            </a:solidFill>
                            <a:latin typeface="Cambria Math" panose="02040503050406030204" pitchFamily="18" charset="0"/>
                          </a:rPr>
                        </m:ctrlPr>
                      </m:sSubSupPr>
                      <m:e>
                        <m:r>
                          <a:rPr lang="en-US" altLang="zh-CN" sz="1400" i="1" dirty="0">
                            <a:solidFill>
                              <a:srgbClr val="000000"/>
                            </a:solidFill>
                            <a:latin typeface="Cambria Math" panose="02040503050406030204" pitchFamily="18" charset="0"/>
                          </a:rPr>
                          <m:t>𝑆</m:t>
                        </m:r>
                      </m:e>
                      <m:sub>
                        <m:r>
                          <a:rPr lang="en-US" altLang="zh-CN" sz="1400" i="1" dirty="0">
                            <a:solidFill>
                              <a:srgbClr val="000000"/>
                            </a:solidFill>
                            <a:latin typeface="Cambria Math" panose="02040503050406030204" pitchFamily="18" charset="0"/>
                          </a:rPr>
                          <m:t>𝑊</m:t>
                        </m:r>
                      </m:sub>
                      <m:sup>
                        <m:r>
                          <a:rPr lang="en-US" altLang="zh-CN" sz="1400" i="1" dirty="0">
                            <a:solidFill>
                              <a:srgbClr val="000000"/>
                            </a:solidFill>
                            <a:latin typeface="Cambria Math" panose="02040503050406030204" pitchFamily="18" charset="0"/>
                          </a:rPr>
                          <m:t>−1</m:t>
                        </m:r>
                      </m:sup>
                    </m:sSubSup>
                    <m:sSub>
                      <m:sSubPr>
                        <m:ctrlPr>
                          <a:rPr lang="en-US" altLang="zh-CN" sz="1400" i="1">
                            <a:solidFill>
                              <a:srgbClr val="000000"/>
                            </a:solidFill>
                            <a:latin typeface="Cambria Math" panose="02040503050406030204" pitchFamily="18" charset="0"/>
                          </a:rPr>
                        </m:ctrlPr>
                      </m:sSubPr>
                      <m:e>
                        <m:r>
                          <a:rPr lang="en-US" altLang="zh-CN" sz="1400" i="1">
                            <a:solidFill>
                              <a:srgbClr val="000000"/>
                            </a:solidFill>
                            <a:latin typeface="Cambria Math" panose="02040503050406030204" pitchFamily="18" charset="0"/>
                          </a:rPr>
                          <m:t>𝑆</m:t>
                        </m:r>
                      </m:e>
                      <m:sub>
                        <m:r>
                          <a:rPr lang="en-US" altLang="zh-CN" sz="1400" i="1">
                            <a:solidFill>
                              <a:srgbClr val="000000"/>
                            </a:solidFill>
                            <a:latin typeface="Cambria Math" panose="02040503050406030204" pitchFamily="18" charset="0"/>
                          </a:rPr>
                          <m:t>𝐵</m:t>
                        </m:r>
                      </m:sub>
                    </m:sSub>
                  </m:oMath>
                </a14:m>
                <a:r>
                  <a:rPr lang="zh-CN" altLang="en-US" sz="1400" dirty="0">
                    <a:solidFill>
                      <a:srgbClr val="000000"/>
                    </a:solidFill>
                  </a:rPr>
                  <a:t>的特征向量和</a:t>
                </a:r>
                <a:r>
                  <a:rPr lang="zh-CN" altLang="en-US" sz="1400" dirty="0" smtClean="0">
                    <a:solidFill>
                      <a:srgbClr val="000000"/>
                    </a:solidFill>
                  </a:rPr>
                  <a:t>特征值</a:t>
                </a:r>
                <a:endParaRPr lang="en-US" altLang="zh-CN" sz="1400" dirty="0" smtClean="0">
                  <a:solidFill>
                    <a:srgbClr val="000000"/>
                  </a:solidFill>
                </a:endParaRPr>
              </a:p>
              <a:p>
                <a:pPr lvl="1"/>
                <a:r>
                  <a:rPr lang="zh-CN" altLang="en-US" sz="1400" dirty="0" smtClean="0">
                    <a:solidFill>
                      <a:srgbClr val="000000"/>
                    </a:solidFill>
                  </a:rPr>
                  <a:t>按照</a:t>
                </a:r>
                <a:r>
                  <a:rPr lang="zh-CN" altLang="en-US" sz="1400" dirty="0">
                    <a:solidFill>
                      <a:srgbClr val="000000"/>
                    </a:solidFill>
                  </a:rPr>
                  <a:t>特征值</a:t>
                </a:r>
                <a:r>
                  <a:rPr lang="zh-CN" altLang="en-US" sz="1400" dirty="0" smtClean="0">
                    <a:solidFill>
                      <a:srgbClr val="000000"/>
                    </a:solidFill>
                  </a:rPr>
                  <a:t>排序， </a:t>
                </a:r>
                <a:r>
                  <a:rPr lang="zh-CN" altLang="en-US" sz="1400" dirty="0">
                    <a:solidFill>
                      <a:srgbClr val="000000"/>
                    </a:solidFill>
                  </a:rPr>
                  <a:t>选择前</a:t>
                </a:r>
                <a:r>
                  <a:rPr lang="en-US" altLang="zh-CN" sz="1400" dirty="0">
                    <a:solidFill>
                      <a:srgbClr val="000000"/>
                    </a:solidFill>
                  </a:rPr>
                  <a:t>k</a:t>
                </a:r>
                <a:r>
                  <a:rPr lang="zh-CN" altLang="en-US" sz="1400" dirty="0">
                    <a:solidFill>
                      <a:srgbClr val="000000"/>
                    </a:solidFill>
                  </a:rPr>
                  <a:t>个特征向量构成投影矩阵</a:t>
                </a:r>
                <a:r>
                  <a:rPr lang="en-US" altLang="zh-CN" sz="1400" dirty="0" smtClean="0">
                    <a:solidFill>
                      <a:srgbClr val="000000"/>
                    </a:solidFill>
                  </a:rPr>
                  <a:t>U</a:t>
                </a:r>
              </a:p>
              <a:p>
                <a:pPr lvl="1"/>
                <a:r>
                  <a:rPr lang="zh-CN" altLang="en-US" sz="1400" dirty="0" smtClean="0">
                    <a:solidFill>
                      <a:srgbClr val="000000"/>
                    </a:solidFill>
                  </a:rPr>
                  <a:t>通过</a:t>
                </a:r>
                <a14:m>
                  <m:oMath xmlns:m="http://schemas.openxmlformats.org/officeDocument/2006/math">
                    <m:r>
                      <a:rPr lang="en-US" altLang="zh-CN" sz="1400" i="1" dirty="0" smtClean="0">
                        <a:solidFill>
                          <a:srgbClr val="000000"/>
                        </a:solidFill>
                        <a:latin typeface="Cambria Math" panose="02040503050406030204" pitchFamily="18" charset="0"/>
                      </a:rPr>
                      <m:t>𝑌</m:t>
                    </m:r>
                    <m:r>
                      <a:rPr lang="en-US" altLang="zh-CN" sz="1400" i="1" dirty="0" smtClean="0">
                        <a:solidFill>
                          <a:srgbClr val="000000"/>
                        </a:solidFill>
                        <a:latin typeface="Cambria Math" panose="02040503050406030204" pitchFamily="18" charset="0"/>
                      </a:rPr>
                      <m:t>=</m:t>
                    </m:r>
                    <m:r>
                      <a:rPr lang="en-US" altLang="zh-CN" sz="1400" i="1" dirty="0" smtClean="0">
                        <a:solidFill>
                          <a:srgbClr val="000000"/>
                        </a:solidFill>
                        <a:latin typeface="Cambria Math" panose="02040503050406030204" pitchFamily="18" charset="0"/>
                      </a:rPr>
                      <m:t>𝑋</m:t>
                    </m:r>
                    <m:r>
                      <a:rPr lang="en-US" altLang="zh-CN" sz="1400" i="1" dirty="0" smtClean="0">
                        <a:solidFill>
                          <a:srgbClr val="000000"/>
                        </a:solidFill>
                        <a:latin typeface="Cambria Math" panose="02040503050406030204" pitchFamily="18" charset="0"/>
                        <a:ea typeface="Cambria Math" panose="02040503050406030204" pitchFamily="18" charset="0"/>
                      </a:rPr>
                      <m:t>×</m:t>
                    </m:r>
                    <m:r>
                      <a:rPr lang="en-US" altLang="zh-CN" sz="1400" i="1" dirty="0" smtClean="0">
                        <a:solidFill>
                          <a:srgbClr val="000000"/>
                        </a:solidFill>
                        <a:latin typeface="Cambria Math" panose="02040503050406030204" pitchFamily="18" charset="0"/>
                      </a:rPr>
                      <m:t>𝑈</m:t>
                    </m:r>
                  </m:oMath>
                </a14:m>
                <a:r>
                  <a:rPr lang="zh-CN" altLang="en-US" sz="1400" dirty="0">
                    <a:solidFill>
                      <a:srgbClr val="000000"/>
                    </a:solidFill>
                  </a:rPr>
                  <a:t>的特征值矩阵将所有样本转换到新的子空间</a:t>
                </a:r>
                <a:r>
                  <a:rPr lang="zh-CN" altLang="en-US" sz="1400" dirty="0" smtClean="0">
                    <a:solidFill>
                      <a:srgbClr val="000000"/>
                    </a:solidFill>
                  </a:rPr>
                  <a:t>中</a:t>
                </a:r>
                <a:endParaRPr lang="en-US" altLang="zh-CN" sz="1400" dirty="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1724383"/>
              </a:xfrm>
              <a:prstGeom prst="rect">
                <a:avLst/>
              </a:prstGeom>
              <a:blipFill>
                <a:blip r:embed="rId2"/>
                <a:stretch>
                  <a:fillRect l="-530" t="-2827"/>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pic>
        <p:nvPicPr>
          <p:cNvPr id="10" name="Picture 410"/>
          <p:cNvPicPr/>
          <p:nvPr/>
        </p:nvPicPr>
        <p:blipFill>
          <a:blip r:embed="rId3">
            <a:extLst>
              <a:ext uri="{28A0092B-C50C-407E-A947-70E740481C1C}">
                <a14:useLocalDpi xmlns:a14="http://schemas.microsoft.com/office/drawing/2010/main" val="0"/>
              </a:ext>
            </a:extLst>
          </a:blip>
          <a:srcRect/>
          <a:stretch>
            <a:fillRect/>
          </a:stretch>
        </p:blipFill>
        <p:spPr bwMode="auto">
          <a:xfrm>
            <a:off x="2150138" y="2915534"/>
            <a:ext cx="4326890" cy="1576070"/>
          </a:xfrm>
          <a:prstGeom prst="rect">
            <a:avLst/>
          </a:prstGeom>
          <a:noFill/>
          <a:ln>
            <a:noFill/>
          </a:ln>
        </p:spPr>
      </p:pic>
    </p:spTree>
    <p:extLst>
      <p:ext uri="{BB962C8B-B14F-4D97-AF65-F5344CB8AC3E}">
        <p14:creationId xmlns:p14="http://schemas.microsoft.com/office/powerpoint/2010/main" val="14947000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416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smtClean="0">
                <a:solidFill>
                  <a:schemeClr val="bg1"/>
                </a:solidFill>
                <a:latin typeface="微软雅黑" panose="020B0503020204020204" pitchFamily="34" charset="-122"/>
                <a:ea typeface="微软雅黑" panose="020B0503020204020204" pitchFamily="34" charset="-122"/>
              </a:rPr>
              <a:t>章节结构</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6" name="矩形 3"/>
          <p:cNvSpPr>
            <a:spLocks noChangeArrowheads="1"/>
          </p:cNvSpPr>
          <p:nvPr/>
        </p:nvSpPr>
        <p:spPr bwMode="auto">
          <a:xfrm>
            <a:off x="596900" y="1000471"/>
            <a:ext cx="8045450" cy="36194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统计分析</a:t>
            </a:r>
            <a:endParaRPr lang="en-US" altLang="zh-CN" sz="1800" dirty="0" smtClean="0">
              <a:solidFill>
                <a:srgbClr val="000000"/>
              </a:solidFill>
            </a:endParaRPr>
          </a:p>
          <a:p>
            <a:pPr lvl="1"/>
            <a:r>
              <a:rPr lang="zh-CN" altLang="en-US" sz="1400" dirty="0">
                <a:solidFill>
                  <a:srgbClr val="000000"/>
                </a:solidFill>
              </a:rPr>
              <a:t>统计</a:t>
            </a:r>
            <a:r>
              <a:rPr lang="zh-CN" altLang="en-US" sz="1400" dirty="0" smtClean="0">
                <a:solidFill>
                  <a:srgbClr val="000000"/>
                </a:solidFill>
              </a:rPr>
              <a:t>基础</a:t>
            </a:r>
            <a:endParaRPr lang="en-US" altLang="zh-CN" sz="1400" dirty="0" smtClean="0">
              <a:solidFill>
                <a:srgbClr val="000000"/>
              </a:solidFill>
            </a:endParaRPr>
          </a:p>
          <a:p>
            <a:pPr lvl="1"/>
            <a:r>
              <a:rPr lang="zh-CN" altLang="en-US" sz="1400" dirty="0" smtClean="0">
                <a:solidFill>
                  <a:srgbClr val="000000"/>
                </a:solidFill>
              </a:rPr>
              <a:t>常见概率分布</a:t>
            </a:r>
            <a:endParaRPr lang="en-US" altLang="zh-CN" sz="1400" dirty="0" smtClean="0">
              <a:solidFill>
                <a:srgbClr val="000000"/>
              </a:solidFill>
            </a:endParaRPr>
          </a:p>
          <a:p>
            <a:pPr lvl="1"/>
            <a:r>
              <a:rPr lang="zh-CN" altLang="en-US" sz="1400" dirty="0" smtClean="0">
                <a:solidFill>
                  <a:srgbClr val="000000"/>
                </a:solidFill>
              </a:rPr>
              <a:t>参数估计</a:t>
            </a:r>
            <a:endParaRPr lang="en-US" altLang="zh-CN" sz="1400" dirty="0" smtClean="0">
              <a:solidFill>
                <a:srgbClr val="000000"/>
              </a:solidFill>
            </a:endParaRPr>
          </a:p>
          <a:p>
            <a:pPr lvl="1"/>
            <a:r>
              <a:rPr lang="zh-CN" altLang="en-US" sz="1400" dirty="0" smtClean="0">
                <a:solidFill>
                  <a:srgbClr val="000000"/>
                </a:solidFill>
              </a:rPr>
              <a:t>假设检验</a:t>
            </a:r>
            <a:endParaRPr lang="en-US" altLang="zh-CN" sz="1400" dirty="0" smtClean="0">
              <a:solidFill>
                <a:srgbClr val="000000"/>
              </a:solidFill>
            </a:endParaRPr>
          </a:p>
          <a:p>
            <a:pPr lvl="1"/>
            <a:r>
              <a:rPr lang="zh-CN" altLang="en-US" sz="1400" dirty="0" smtClean="0">
                <a:solidFill>
                  <a:srgbClr val="000000"/>
                </a:solidFill>
              </a:rPr>
              <a:t>线性回归</a:t>
            </a:r>
            <a:endParaRPr lang="en-US" altLang="zh-CN" sz="1400" dirty="0" smtClean="0">
              <a:solidFill>
                <a:srgbClr val="000000"/>
              </a:solidFill>
            </a:endParaRPr>
          </a:p>
          <a:p>
            <a:pPr lvl="1"/>
            <a:r>
              <a:rPr lang="en-US" altLang="zh-CN" sz="1400" dirty="0" smtClean="0">
                <a:solidFill>
                  <a:srgbClr val="000000"/>
                </a:solidFill>
              </a:rPr>
              <a:t>Logistics</a:t>
            </a:r>
            <a:r>
              <a:rPr lang="zh-CN" altLang="en-US" sz="1400" dirty="0" smtClean="0">
                <a:solidFill>
                  <a:srgbClr val="000000"/>
                </a:solidFill>
              </a:rPr>
              <a:t>回归</a:t>
            </a:r>
            <a:endParaRPr lang="en-US" altLang="zh-CN" sz="1400" dirty="0" smtClean="0">
              <a:solidFill>
                <a:srgbClr val="000000"/>
              </a:solidFill>
            </a:endParaRPr>
          </a:p>
          <a:p>
            <a:pPr lvl="1"/>
            <a:r>
              <a:rPr lang="zh-CN" altLang="en-US" sz="1400" dirty="0" smtClean="0">
                <a:solidFill>
                  <a:srgbClr val="000000"/>
                </a:solidFill>
              </a:rPr>
              <a:t>判别分析</a:t>
            </a:r>
            <a:endParaRPr lang="en-US" altLang="zh-CN" sz="1400" dirty="0" smtClean="0">
              <a:solidFill>
                <a:srgbClr val="000000"/>
              </a:solidFill>
            </a:endParaRPr>
          </a:p>
          <a:p>
            <a:pPr lvl="1"/>
            <a:r>
              <a:rPr lang="zh-CN" altLang="en-US" sz="1400" dirty="0" smtClean="0">
                <a:solidFill>
                  <a:srgbClr val="000000"/>
                </a:solidFill>
              </a:rPr>
              <a:t>非线性模型</a:t>
            </a:r>
            <a:endParaRPr lang="en-US" altLang="zh-CN" sz="1400" dirty="0" smtClean="0">
              <a:solidFill>
                <a:srgbClr val="000000"/>
              </a:solidFill>
            </a:endParaRPr>
          </a:p>
          <a:p>
            <a:r>
              <a:rPr lang="zh-CN" altLang="en-US" sz="1800" dirty="0">
                <a:solidFill>
                  <a:srgbClr val="000000"/>
                </a:solidFill>
              </a:rPr>
              <a:t>高维数</a:t>
            </a:r>
            <a:r>
              <a:rPr lang="zh-CN" altLang="en-US" sz="1800" dirty="0" smtClean="0">
                <a:solidFill>
                  <a:srgbClr val="000000"/>
                </a:solidFill>
              </a:rPr>
              <a:t>据降维</a:t>
            </a:r>
            <a:endParaRPr lang="en-US" altLang="zh-CN" sz="1800" dirty="0" smtClean="0">
              <a:solidFill>
                <a:srgbClr val="000000"/>
              </a:solidFill>
            </a:endParaRPr>
          </a:p>
          <a:p>
            <a:pPr lvl="1"/>
            <a:r>
              <a:rPr lang="zh-CN" altLang="en-US" sz="1400" dirty="0" smtClean="0">
                <a:solidFill>
                  <a:srgbClr val="000000"/>
                </a:solidFill>
              </a:rPr>
              <a:t>主成分分析</a:t>
            </a:r>
            <a:endParaRPr lang="en-US" altLang="zh-CN" sz="1400" dirty="0" smtClean="0">
              <a:solidFill>
                <a:srgbClr val="000000"/>
              </a:solidFill>
            </a:endParaRPr>
          </a:p>
          <a:p>
            <a:pPr lvl="1"/>
            <a:r>
              <a:rPr lang="zh-CN" altLang="en-US" sz="1400" dirty="0" smtClean="0">
                <a:solidFill>
                  <a:srgbClr val="000000"/>
                </a:solidFill>
              </a:rPr>
              <a:t>线性判别分析</a:t>
            </a:r>
            <a:endParaRPr lang="en-US" altLang="zh-CN" sz="1400" dirty="0" smtClean="0">
              <a:solidFill>
                <a:srgbClr val="000000"/>
              </a:solidFill>
            </a:endParaRPr>
          </a:p>
          <a:p>
            <a:pPr lvl="1"/>
            <a:r>
              <a:rPr lang="zh-CN" altLang="en-US" sz="1400" dirty="0" smtClean="0">
                <a:solidFill>
                  <a:srgbClr val="000000"/>
                </a:solidFill>
              </a:rPr>
              <a:t>局部线性嵌入</a:t>
            </a:r>
            <a:endParaRPr lang="zh-CN" altLang="en-US" sz="1600" dirty="0">
              <a:solidFill>
                <a:srgbClr val="000000"/>
              </a:solidFill>
            </a:endParaRPr>
          </a:p>
        </p:txBody>
      </p:sp>
    </p:spTree>
    <p:extLst>
      <p:ext uri="{BB962C8B-B14F-4D97-AF65-F5344CB8AC3E}">
        <p14:creationId xmlns:p14="http://schemas.microsoft.com/office/powerpoint/2010/main" val="1956967306"/>
      </p:ext>
    </p:extLst>
  </p:cSld>
  <p:clrMapOvr>
    <a:masterClrMapping/>
  </p:clrMapOvr>
  <p:transition spd="slow">
    <p:push/>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线性判别分析</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应用</a:t>
            </a:r>
            <a:r>
              <a:rPr lang="en-US" altLang="zh-CN" sz="1800" dirty="0">
                <a:solidFill>
                  <a:srgbClr val="000000"/>
                </a:solidFill>
              </a:rPr>
              <a:t>LDA</a:t>
            </a:r>
            <a:r>
              <a:rPr lang="zh-CN" altLang="en-US" sz="1800" dirty="0">
                <a:solidFill>
                  <a:srgbClr val="000000"/>
                </a:solidFill>
              </a:rPr>
              <a:t>技术对鸢尾花</a:t>
            </a:r>
            <a:r>
              <a:rPr lang="en-US" altLang="zh-CN" sz="1800" dirty="0">
                <a:solidFill>
                  <a:srgbClr val="000000"/>
                </a:solidFill>
              </a:rPr>
              <a:t>(Iris)</a:t>
            </a:r>
            <a:r>
              <a:rPr lang="zh-CN" altLang="en-US" sz="1800" dirty="0">
                <a:solidFill>
                  <a:srgbClr val="000000"/>
                </a:solidFill>
              </a:rPr>
              <a:t>的样本数据进行分析，鸢尾花数据集是</a:t>
            </a:r>
            <a:r>
              <a:rPr lang="en-US" altLang="zh-CN" sz="1800" dirty="0">
                <a:solidFill>
                  <a:srgbClr val="000000"/>
                </a:solidFill>
              </a:rPr>
              <a:t>20</a:t>
            </a:r>
            <a:r>
              <a:rPr lang="zh-CN" altLang="en-US" sz="1800" dirty="0">
                <a:solidFill>
                  <a:srgbClr val="000000"/>
                </a:solidFill>
              </a:rPr>
              <a:t>世纪</a:t>
            </a:r>
            <a:r>
              <a:rPr lang="en-US" altLang="zh-CN" sz="1800" dirty="0">
                <a:solidFill>
                  <a:srgbClr val="000000"/>
                </a:solidFill>
              </a:rPr>
              <a:t>30</a:t>
            </a:r>
            <a:r>
              <a:rPr lang="zh-CN" altLang="en-US" sz="1800" dirty="0">
                <a:solidFill>
                  <a:srgbClr val="000000"/>
                </a:solidFill>
              </a:rPr>
              <a:t>年代的经典数据集，它由</a:t>
            </a:r>
            <a:r>
              <a:rPr lang="en-US" altLang="zh-CN" sz="1800" dirty="0">
                <a:solidFill>
                  <a:srgbClr val="000000"/>
                </a:solidFill>
              </a:rPr>
              <a:t>Fisher</a:t>
            </a:r>
            <a:r>
              <a:rPr lang="zh-CN" altLang="en-US" sz="1800" dirty="0">
                <a:solidFill>
                  <a:srgbClr val="000000"/>
                </a:solidFill>
              </a:rPr>
              <a:t>收集整理，数据集包含</a:t>
            </a:r>
            <a:r>
              <a:rPr lang="en-US" altLang="zh-CN" sz="1800" dirty="0">
                <a:solidFill>
                  <a:srgbClr val="000000"/>
                </a:solidFill>
              </a:rPr>
              <a:t>150</a:t>
            </a:r>
            <a:r>
              <a:rPr lang="zh-CN" altLang="en-US" sz="1800" dirty="0">
                <a:solidFill>
                  <a:srgbClr val="000000"/>
                </a:solidFill>
              </a:rPr>
              <a:t>个数据集，分为</a:t>
            </a:r>
            <a:r>
              <a:rPr lang="en-US" altLang="zh-CN" sz="1800" dirty="0">
                <a:solidFill>
                  <a:srgbClr val="000000"/>
                </a:solidFill>
              </a:rPr>
              <a:t>3</a:t>
            </a:r>
            <a:r>
              <a:rPr lang="zh-CN" altLang="en-US" sz="1800" dirty="0">
                <a:solidFill>
                  <a:srgbClr val="000000"/>
                </a:solidFill>
              </a:rPr>
              <a:t>类，每类</a:t>
            </a:r>
            <a:r>
              <a:rPr lang="en-US" altLang="zh-CN" sz="1800" dirty="0">
                <a:solidFill>
                  <a:srgbClr val="000000"/>
                </a:solidFill>
              </a:rPr>
              <a:t>50</a:t>
            </a:r>
            <a:r>
              <a:rPr lang="zh-CN" altLang="en-US" sz="1800" dirty="0">
                <a:solidFill>
                  <a:srgbClr val="000000"/>
                </a:solidFill>
              </a:rPr>
              <a:t>个数据，每个数据包含</a:t>
            </a:r>
            <a:r>
              <a:rPr lang="en-US" altLang="zh-CN" sz="1800" dirty="0">
                <a:solidFill>
                  <a:srgbClr val="000000"/>
                </a:solidFill>
              </a:rPr>
              <a:t>4</a:t>
            </a:r>
            <a:r>
              <a:rPr lang="zh-CN" altLang="en-US" sz="1800" dirty="0">
                <a:solidFill>
                  <a:srgbClr val="000000"/>
                </a:solidFill>
              </a:rPr>
              <a:t>个属性。可通过花萼长度、花萼宽度、花瓣长度和花瓣宽度</a:t>
            </a:r>
            <a:r>
              <a:rPr lang="en-US" altLang="zh-CN" sz="1800" dirty="0">
                <a:solidFill>
                  <a:srgbClr val="000000"/>
                </a:solidFill>
              </a:rPr>
              <a:t>4</a:t>
            </a:r>
            <a:r>
              <a:rPr lang="zh-CN" altLang="en-US" sz="1800" dirty="0">
                <a:solidFill>
                  <a:srgbClr val="000000"/>
                </a:solidFill>
              </a:rPr>
              <a:t>个属性预测鸢尾花卉属于山鸢尾（</a:t>
            </a:r>
            <a:r>
              <a:rPr lang="en-US" altLang="zh-CN" sz="1800" dirty="0">
                <a:solidFill>
                  <a:srgbClr val="000000"/>
                </a:solidFill>
              </a:rPr>
              <a:t>Iris </a:t>
            </a:r>
            <a:r>
              <a:rPr lang="en-US" altLang="zh-CN" sz="1800" dirty="0" err="1">
                <a:solidFill>
                  <a:srgbClr val="000000"/>
                </a:solidFill>
              </a:rPr>
              <a:t>Setosa</a:t>
            </a:r>
            <a:r>
              <a:rPr lang="zh-CN" altLang="en-US" sz="1800" dirty="0">
                <a:solidFill>
                  <a:srgbClr val="000000"/>
                </a:solidFill>
              </a:rPr>
              <a:t>）、杂色鸢尾（</a:t>
            </a:r>
            <a:r>
              <a:rPr lang="en-US" altLang="zh-CN" sz="1800" dirty="0">
                <a:solidFill>
                  <a:srgbClr val="000000"/>
                </a:solidFill>
              </a:rPr>
              <a:t>Iris </a:t>
            </a:r>
            <a:r>
              <a:rPr lang="en-US" altLang="zh-CN" sz="1800" dirty="0" err="1">
                <a:solidFill>
                  <a:srgbClr val="000000"/>
                </a:solidFill>
              </a:rPr>
              <a:t>Versicolour</a:t>
            </a:r>
            <a:r>
              <a:rPr lang="zh-CN" altLang="en-US" sz="1800" dirty="0">
                <a:solidFill>
                  <a:srgbClr val="000000"/>
                </a:solidFill>
              </a:rPr>
              <a:t>）、维吉尼亚鸢尾（</a:t>
            </a:r>
            <a:r>
              <a:rPr lang="en-US" altLang="zh-CN" sz="1800" dirty="0">
                <a:solidFill>
                  <a:srgbClr val="000000"/>
                </a:solidFill>
              </a:rPr>
              <a:t>Iris </a:t>
            </a:r>
            <a:r>
              <a:rPr lang="en-US" altLang="zh-CN" sz="1800" dirty="0" err="1">
                <a:solidFill>
                  <a:srgbClr val="000000"/>
                </a:solidFill>
              </a:rPr>
              <a:t>Virginica</a:t>
            </a:r>
            <a:r>
              <a:rPr lang="zh-CN" altLang="en-US" sz="1800" dirty="0">
                <a:solidFill>
                  <a:srgbClr val="000000"/>
                </a:solidFill>
              </a:rPr>
              <a:t>）中的哪种类别，将类别文字转化为数字</a:t>
            </a:r>
            <a:r>
              <a:rPr lang="zh-CN" altLang="en-US" sz="1800" dirty="0" smtClean="0">
                <a:solidFill>
                  <a:srgbClr val="000000"/>
                </a:solidFill>
              </a:rPr>
              <a:t>类别</a:t>
            </a:r>
            <a:endParaRPr lang="en-US" altLang="zh-CN" sz="1800" dirty="0" smtClean="0">
              <a:solidFill>
                <a:srgbClr val="000000"/>
              </a:solidFill>
            </a:endParaRPr>
          </a:p>
        </p:txBody>
      </p:sp>
      <p:graphicFrame>
        <p:nvGraphicFramePr>
          <p:cNvPr id="2" name="表格 1"/>
          <p:cNvGraphicFramePr>
            <a:graphicFrameLocks noGrp="1"/>
          </p:cNvGraphicFramePr>
          <p:nvPr>
            <p:extLst>
              <p:ext uri="{D42A27DB-BD31-4B8C-83A1-F6EECF244321}">
                <p14:modId xmlns:p14="http://schemas.microsoft.com/office/powerpoint/2010/main" val="4107816450"/>
              </p:ext>
            </p:extLst>
          </p:nvPr>
        </p:nvGraphicFramePr>
        <p:xfrm>
          <a:off x="596900" y="3087621"/>
          <a:ext cx="8229600" cy="1079500"/>
        </p:xfrm>
        <a:graphic>
          <a:graphicData uri="http://schemas.openxmlformats.org/drawingml/2006/table">
            <a:tbl>
              <a:tblPr firstRow="1" firstCol="1" bandRow="1">
                <a:tableStyleId>{5C22544A-7EE6-4342-B048-85BDC9FD1C3A}</a:tableStyleId>
              </a:tblPr>
              <a:tblGrid>
                <a:gridCol w="1371600">
                  <a:extLst>
                    <a:ext uri="{9D8B030D-6E8A-4147-A177-3AD203B41FA5}">
                      <a16:colId xmlns:a16="http://schemas.microsoft.com/office/drawing/2014/main" val="4015132850"/>
                    </a:ext>
                  </a:extLst>
                </a:gridCol>
                <a:gridCol w="1371600">
                  <a:extLst>
                    <a:ext uri="{9D8B030D-6E8A-4147-A177-3AD203B41FA5}">
                      <a16:colId xmlns:a16="http://schemas.microsoft.com/office/drawing/2014/main" val="4208637363"/>
                    </a:ext>
                  </a:extLst>
                </a:gridCol>
                <a:gridCol w="1371600">
                  <a:extLst>
                    <a:ext uri="{9D8B030D-6E8A-4147-A177-3AD203B41FA5}">
                      <a16:colId xmlns:a16="http://schemas.microsoft.com/office/drawing/2014/main" val="1363743157"/>
                    </a:ext>
                  </a:extLst>
                </a:gridCol>
                <a:gridCol w="1371600">
                  <a:extLst>
                    <a:ext uri="{9D8B030D-6E8A-4147-A177-3AD203B41FA5}">
                      <a16:colId xmlns:a16="http://schemas.microsoft.com/office/drawing/2014/main" val="4278960444"/>
                    </a:ext>
                  </a:extLst>
                </a:gridCol>
                <a:gridCol w="1371600">
                  <a:extLst>
                    <a:ext uri="{9D8B030D-6E8A-4147-A177-3AD203B41FA5}">
                      <a16:colId xmlns:a16="http://schemas.microsoft.com/office/drawing/2014/main" val="1461813884"/>
                    </a:ext>
                  </a:extLst>
                </a:gridCol>
                <a:gridCol w="1371600">
                  <a:extLst>
                    <a:ext uri="{9D8B030D-6E8A-4147-A177-3AD203B41FA5}">
                      <a16:colId xmlns:a16="http://schemas.microsoft.com/office/drawing/2014/main" val="2726012060"/>
                    </a:ext>
                  </a:extLst>
                </a:gridCol>
              </a:tblGrid>
              <a:tr h="215900">
                <a:tc>
                  <a:txBody>
                    <a:bodyPr/>
                    <a:lstStyle/>
                    <a:p>
                      <a:pPr algn="l">
                        <a:spcAft>
                          <a:spcPts val="0"/>
                        </a:spcAft>
                      </a:pPr>
                      <a:r>
                        <a:rPr lang="zh-CN" sz="900" kern="100" dirty="0">
                          <a:effectLst/>
                        </a:rPr>
                        <a:t>序号</a:t>
                      </a:r>
                      <a:endParaRPr lang="zh-CN" sz="1050" kern="100" dirty="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zh-CN" sz="900" kern="100">
                          <a:effectLst/>
                        </a:rPr>
                        <a:t>萼片长</a:t>
                      </a:r>
                      <a:r>
                        <a:rPr lang="en-US" sz="900" kern="100">
                          <a:effectLst/>
                        </a:rPr>
                        <a:t>(cm)</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zh-CN" sz="900" kern="100" dirty="0">
                          <a:effectLst/>
                        </a:rPr>
                        <a:t>萼片宽</a:t>
                      </a:r>
                      <a:r>
                        <a:rPr lang="en-US" sz="900" kern="100" dirty="0">
                          <a:effectLst/>
                        </a:rPr>
                        <a:t>(cm)</a:t>
                      </a:r>
                      <a:endParaRPr lang="zh-CN" sz="1050" kern="100" dirty="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zh-CN" sz="900" kern="100">
                          <a:effectLst/>
                        </a:rPr>
                        <a:t>花瓣长</a:t>
                      </a:r>
                      <a:r>
                        <a:rPr lang="en-US" sz="900" kern="100">
                          <a:effectLst/>
                        </a:rPr>
                        <a:t>(cm)</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zh-CN" sz="900" kern="100">
                          <a:effectLst/>
                        </a:rPr>
                        <a:t>花瓣宽</a:t>
                      </a:r>
                      <a:r>
                        <a:rPr lang="en-US" sz="900" kern="100">
                          <a:effectLst/>
                        </a:rPr>
                        <a:t>(cm)</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zh-CN" sz="900" kern="100">
                          <a:effectLst/>
                        </a:rPr>
                        <a:t>类别</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28651506"/>
                  </a:ext>
                </a:extLst>
              </a:tr>
              <a:tr h="215900">
                <a:tc>
                  <a:txBody>
                    <a:bodyPr/>
                    <a:lstStyle/>
                    <a:p>
                      <a:pPr algn="l">
                        <a:spcAft>
                          <a:spcPts val="0"/>
                        </a:spcAft>
                      </a:pPr>
                      <a:r>
                        <a:rPr lang="en-US" sz="900" kern="100">
                          <a:effectLst/>
                        </a:rPr>
                        <a:t>145</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6.7</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3.0</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5.2</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2.3</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2</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79012137"/>
                  </a:ext>
                </a:extLst>
              </a:tr>
              <a:tr h="215900">
                <a:tc>
                  <a:txBody>
                    <a:bodyPr/>
                    <a:lstStyle/>
                    <a:p>
                      <a:pPr algn="l">
                        <a:spcAft>
                          <a:spcPts val="0"/>
                        </a:spcAft>
                      </a:pPr>
                      <a:r>
                        <a:rPr lang="en-US" sz="900" kern="100">
                          <a:effectLst/>
                        </a:rPr>
                        <a:t>146</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6.3</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2.5</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5.0</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1.9</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2</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13922639"/>
                  </a:ext>
                </a:extLst>
              </a:tr>
              <a:tr h="215900">
                <a:tc>
                  <a:txBody>
                    <a:bodyPr/>
                    <a:lstStyle/>
                    <a:p>
                      <a:pPr algn="l">
                        <a:spcAft>
                          <a:spcPts val="0"/>
                        </a:spcAft>
                      </a:pPr>
                      <a:r>
                        <a:rPr lang="en-US" sz="900" kern="100">
                          <a:effectLst/>
                        </a:rPr>
                        <a:t>147</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6.5</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3.0</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5.2</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2.0</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2</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86735858"/>
                  </a:ext>
                </a:extLst>
              </a:tr>
              <a:tr h="215900">
                <a:tc>
                  <a:txBody>
                    <a:bodyPr/>
                    <a:lstStyle/>
                    <a:p>
                      <a:pPr algn="l">
                        <a:spcAft>
                          <a:spcPts val="0"/>
                        </a:spcAft>
                      </a:pPr>
                      <a:r>
                        <a:rPr lang="en-US" sz="900" kern="100">
                          <a:effectLst/>
                        </a:rPr>
                        <a:t>148</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6.2</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3.4</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5.4</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a:effectLst/>
                        </a:rPr>
                        <a:t>2.3</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tc>
                  <a:txBody>
                    <a:bodyPr/>
                    <a:lstStyle/>
                    <a:p>
                      <a:pPr algn="l">
                        <a:spcAft>
                          <a:spcPts val="0"/>
                        </a:spcAft>
                      </a:pPr>
                      <a:r>
                        <a:rPr lang="en-US" sz="900" kern="100" dirty="0">
                          <a:effectLst/>
                        </a:rPr>
                        <a:t>2</a:t>
                      </a:r>
                      <a:endParaRPr lang="zh-CN" sz="1050" kern="100" dirty="0">
                        <a:effectLst/>
                        <a:latin typeface="宋体" panose="02010600030101010101" pitchFamily="2" charset="-122"/>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533510901"/>
                  </a:ext>
                </a:extLst>
              </a:tr>
            </a:tbl>
          </a:graphicData>
        </a:graphic>
      </p:graphicFrame>
    </p:spTree>
    <p:extLst>
      <p:ext uri="{BB962C8B-B14F-4D97-AF65-F5344CB8AC3E}">
        <p14:creationId xmlns:p14="http://schemas.microsoft.com/office/powerpoint/2010/main" val="323056090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线性判别分析</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数据集中有</a:t>
            </a:r>
            <a:r>
              <a:rPr lang="en-US" altLang="zh-CN" sz="1800" dirty="0">
                <a:solidFill>
                  <a:srgbClr val="000000"/>
                </a:solidFill>
              </a:rPr>
              <a:t>4</a:t>
            </a:r>
            <a:r>
              <a:rPr lang="zh-CN" altLang="en-US" sz="1800" dirty="0">
                <a:solidFill>
                  <a:srgbClr val="000000"/>
                </a:solidFill>
              </a:rPr>
              <a:t>个特征，萼片长、萼片宽、花瓣长和花瓣宽，总共</a:t>
            </a:r>
            <a:r>
              <a:rPr lang="en-US" altLang="zh-CN" sz="1800" dirty="0">
                <a:solidFill>
                  <a:srgbClr val="000000"/>
                </a:solidFill>
              </a:rPr>
              <a:t>150</a:t>
            </a:r>
            <a:r>
              <a:rPr lang="zh-CN" altLang="en-US" sz="1800" dirty="0">
                <a:solidFill>
                  <a:srgbClr val="000000"/>
                </a:solidFill>
              </a:rPr>
              <a:t>行，每一行是一个样本，这就构成了一个</a:t>
            </a:r>
            <a:r>
              <a:rPr lang="en-US" altLang="zh-CN" sz="1800" dirty="0">
                <a:solidFill>
                  <a:srgbClr val="000000"/>
                </a:solidFill>
              </a:rPr>
              <a:t>4x150</a:t>
            </a:r>
            <a:r>
              <a:rPr lang="zh-CN" altLang="en-US" sz="1800" dirty="0">
                <a:solidFill>
                  <a:srgbClr val="000000"/>
                </a:solidFill>
              </a:rPr>
              <a:t>的输入矩阵，输出是</a:t>
            </a:r>
            <a:r>
              <a:rPr lang="en-US" altLang="zh-CN" sz="1800" dirty="0">
                <a:solidFill>
                  <a:srgbClr val="000000"/>
                </a:solidFill>
              </a:rPr>
              <a:t>1</a:t>
            </a:r>
            <a:r>
              <a:rPr lang="zh-CN" altLang="en-US" sz="1800" dirty="0">
                <a:solidFill>
                  <a:srgbClr val="000000"/>
                </a:solidFill>
              </a:rPr>
              <a:t>列，即花的类别，构成了</a:t>
            </a:r>
            <a:r>
              <a:rPr lang="en-US" altLang="zh-CN" sz="1800" dirty="0">
                <a:solidFill>
                  <a:srgbClr val="000000"/>
                </a:solidFill>
              </a:rPr>
              <a:t>1x150</a:t>
            </a:r>
            <a:r>
              <a:rPr lang="zh-CN" altLang="en-US" sz="1800" dirty="0">
                <a:solidFill>
                  <a:srgbClr val="000000"/>
                </a:solidFill>
              </a:rPr>
              <a:t>的矩阵。分析的目标就是通过</a:t>
            </a:r>
            <a:r>
              <a:rPr lang="en-US" altLang="zh-CN" sz="1800" dirty="0">
                <a:solidFill>
                  <a:srgbClr val="000000"/>
                </a:solidFill>
              </a:rPr>
              <a:t>LDA</a:t>
            </a:r>
            <a:r>
              <a:rPr lang="zh-CN" altLang="en-US" sz="1800" dirty="0">
                <a:solidFill>
                  <a:srgbClr val="000000"/>
                </a:solidFill>
              </a:rPr>
              <a:t>算法将输入矩阵映射到低维空间中进行</a:t>
            </a:r>
            <a:r>
              <a:rPr lang="zh-CN" altLang="en-US" sz="1800" dirty="0" smtClean="0">
                <a:solidFill>
                  <a:srgbClr val="000000"/>
                </a:solidFill>
              </a:rPr>
              <a:t>分类</a:t>
            </a:r>
            <a:endParaRPr lang="en-US" altLang="zh-CN" sz="1800" dirty="0" smtClean="0">
              <a:solidFill>
                <a:srgbClr val="000000"/>
              </a:solidFill>
            </a:endParaRPr>
          </a:p>
        </p:txBody>
      </p:sp>
      <p:pic>
        <p:nvPicPr>
          <p:cNvPr id="10" name="Picture 2098"/>
          <p:cNvPicPr/>
          <p:nvPr/>
        </p:nvPicPr>
        <p:blipFill>
          <a:blip r:embed="rId2"/>
          <a:stretch>
            <a:fillRect/>
          </a:stretch>
        </p:blipFill>
        <p:spPr>
          <a:xfrm>
            <a:off x="1408113" y="2351958"/>
            <a:ext cx="2469515" cy="1824990"/>
          </a:xfrm>
          <a:prstGeom prst="rect">
            <a:avLst/>
          </a:prstGeom>
        </p:spPr>
      </p:pic>
      <p:pic>
        <p:nvPicPr>
          <p:cNvPr id="13" name="Picture 112"/>
          <p:cNvPicPr/>
          <p:nvPr/>
        </p:nvPicPr>
        <p:blipFill>
          <a:blip r:embed="rId3"/>
          <a:stretch>
            <a:fillRect/>
          </a:stretch>
        </p:blipFill>
        <p:spPr>
          <a:xfrm>
            <a:off x="4946415" y="2351958"/>
            <a:ext cx="2272665" cy="1845310"/>
          </a:xfrm>
          <a:prstGeom prst="rect">
            <a:avLst/>
          </a:prstGeom>
        </p:spPr>
      </p:pic>
    </p:spTree>
    <p:extLst>
      <p:ext uri="{BB962C8B-B14F-4D97-AF65-F5344CB8AC3E}">
        <p14:creationId xmlns:p14="http://schemas.microsoft.com/office/powerpoint/2010/main" val="301488153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局部线性嵌入</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527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局部线性</a:t>
            </a:r>
            <a:r>
              <a:rPr lang="zh-CN" altLang="en-US" sz="1800" dirty="0" smtClean="0">
                <a:solidFill>
                  <a:srgbClr val="000000"/>
                </a:solidFill>
              </a:rPr>
              <a:t>嵌入（</a:t>
            </a:r>
            <a:r>
              <a:rPr lang="en-US" altLang="zh-CN" sz="1800" dirty="0" smtClean="0">
                <a:solidFill>
                  <a:srgbClr val="000000"/>
                </a:solidFill>
              </a:rPr>
              <a:t>LLE</a:t>
            </a:r>
            <a:r>
              <a:rPr lang="zh-CN" altLang="en-US" sz="1800" dirty="0" smtClean="0">
                <a:solidFill>
                  <a:srgbClr val="000000"/>
                </a:solidFill>
              </a:rPr>
              <a:t>）</a:t>
            </a:r>
            <a:r>
              <a:rPr lang="en-US" altLang="zh-CN" sz="1800" dirty="0" smtClean="0">
                <a:solidFill>
                  <a:srgbClr val="000000"/>
                </a:solidFill>
              </a:rPr>
              <a:t> </a:t>
            </a:r>
            <a:r>
              <a:rPr lang="zh-CN" altLang="en-US" sz="1800" dirty="0">
                <a:solidFill>
                  <a:srgbClr val="000000"/>
                </a:solidFill>
              </a:rPr>
              <a:t>是一种非线性降维</a:t>
            </a:r>
            <a:r>
              <a:rPr lang="zh-CN" altLang="en-US" sz="1800" dirty="0" smtClean="0">
                <a:solidFill>
                  <a:srgbClr val="000000"/>
                </a:solidFill>
              </a:rPr>
              <a:t>算法，它</a:t>
            </a:r>
            <a:r>
              <a:rPr lang="zh-CN" altLang="en-US" sz="1800" dirty="0">
                <a:solidFill>
                  <a:srgbClr val="000000"/>
                </a:solidFill>
              </a:rPr>
              <a:t>能够使降维后的数据较好地保持原有流形</a:t>
            </a:r>
            <a:r>
              <a:rPr lang="zh-CN" altLang="en-US" sz="1800" dirty="0" smtClean="0">
                <a:solidFill>
                  <a:srgbClr val="000000"/>
                </a:solidFill>
              </a:rPr>
              <a:t>结构，每</a:t>
            </a:r>
            <a:r>
              <a:rPr lang="zh-CN" altLang="en-US" sz="1800" dirty="0">
                <a:solidFill>
                  <a:srgbClr val="000000"/>
                </a:solidFill>
              </a:rPr>
              <a:t>一个数据点都可以由其近邻点的线性加权组合构造</a:t>
            </a:r>
            <a:r>
              <a:rPr lang="zh-CN" altLang="en-US" sz="1800" dirty="0" smtClean="0">
                <a:solidFill>
                  <a:srgbClr val="000000"/>
                </a:solidFill>
              </a:rPr>
              <a:t>得到</a:t>
            </a:r>
            <a:endParaRPr lang="en-US" altLang="zh-CN" sz="1800" dirty="0" smtClean="0">
              <a:solidFill>
                <a:srgbClr val="000000"/>
              </a:solidFill>
            </a:endParaRPr>
          </a:p>
          <a:p>
            <a:r>
              <a:rPr lang="zh-CN" altLang="en-US" sz="1800" dirty="0" smtClean="0">
                <a:solidFill>
                  <a:srgbClr val="000000"/>
                </a:solidFill>
              </a:rPr>
              <a:t>局部</a:t>
            </a:r>
            <a:r>
              <a:rPr lang="zh-CN" altLang="en-US" sz="1800" dirty="0">
                <a:solidFill>
                  <a:srgbClr val="000000"/>
                </a:solidFill>
              </a:rPr>
              <a:t>线性</a:t>
            </a:r>
            <a:r>
              <a:rPr lang="zh-CN" altLang="en-US" sz="1800" dirty="0" smtClean="0">
                <a:solidFill>
                  <a:srgbClr val="000000"/>
                </a:solidFill>
              </a:rPr>
              <a:t>嵌入寻求</a:t>
            </a:r>
            <a:r>
              <a:rPr lang="zh-CN" altLang="en-US" sz="1800" dirty="0">
                <a:solidFill>
                  <a:srgbClr val="000000"/>
                </a:solidFill>
              </a:rPr>
              <a:t>数据的低维</a:t>
            </a:r>
            <a:r>
              <a:rPr lang="zh-CN" altLang="en-US" sz="1800" dirty="0" smtClean="0">
                <a:solidFill>
                  <a:srgbClr val="000000"/>
                </a:solidFill>
              </a:rPr>
              <a:t>投影，保留</a:t>
            </a:r>
            <a:r>
              <a:rPr lang="zh-CN" altLang="en-US" sz="1800" dirty="0">
                <a:solidFill>
                  <a:srgbClr val="000000"/>
                </a:solidFill>
              </a:rPr>
              <a:t>本地邻域内的距离。它可以被认为是一系列局部</a:t>
            </a:r>
            <a:r>
              <a:rPr lang="zh-CN" altLang="en-US" sz="1800" dirty="0" smtClean="0">
                <a:solidFill>
                  <a:srgbClr val="000000"/>
                </a:solidFill>
              </a:rPr>
              <a:t>主成分分析，被</a:t>
            </a:r>
            <a:r>
              <a:rPr lang="zh-CN" altLang="en-US" sz="1800" dirty="0">
                <a:solidFill>
                  <a:srgbClr val="000000"/>
                </a:solidFill>
              </a:rPr>
              <a:t>全局比较以找到最佳的非线性</a:t>
            </a:r>
            <a:r>
              <a:rPr lang="zh-CN" altLang="en-US" sz="1800" dirty="0" smtClean="0">
                <a:solidFill>
                  <a:srgbClr val="000000"/>
                </a:solidFill>
              </a:rPr>
              <a:t>嵌入</a:t>
            </a:r>
            <a:endParaRPr lang="en-US" altLang="zh-CN" sz="1800" dirty="0" smtClean="0">
              <a:solidFill>
                <a:srgbClr val="000000"/>
              </a:solidFill>
            </a:endParaRPr>
          </a:p>
          <a:p>
            <a:r>
              <a:rPr lang="zh-CN" altLang="en-US" sz="1800" dirty="0" smtClean="0">
                <a:solidFill>
                  <a:srgbClr val="000000"/>
                </a:solidFill>
              </a:rPr>
              <a:t>算法</a:t>
            </a:r>
            <a:r>
              <a:rPr lang="zh-CN" altLang="en-US" sz="1800" dirty="0">
                <a:solidFill>
                  <a:srgbClr val="000000"/>
                </a:solidFill>
              </a:rPr>
              <a:t>的主要步骤分为三</a:t>
            </a:r>
            <a:r>
              <a:rPr lang="zh-CN" altLang="en-US" sz="1800" dirty="0" smtClean="0">
                <a:solidFill>
                  <a:srgbClr val="000000"/>
                </a:solidFill>
              </a:rPr>
              <a:t>步</a:t>
            </a:r>
            <a:endParaRPr lang="en-US" altLang="zh-CN" sz="1800" dirty="0" smtClean="0">
              <a:solidFill>
                <a:srgbClr val="000000"/>
              </a:solidFill>
            </a:endParaRPr>
          </a:p>
          <a:p>
            <a:pPr lvl="1"/>
            <a:r>
              <a:rPr lang="zh-CN" altLang="en-US" sz="1400" dirty="0" smtClean="0">
                <a:solidFill>
                  <a:srgbClr val="000000"/>
                </a:solidFill>
              </a:rPr>
              <a:t>首先</a:t>
            </a:r>
            <a:r>
              <a:rPr lang="zh-CN" altLang="en-US" sz="1400" dirty="0">
                <a:solidFill>
                  <a:srgbClr val="000000"/>
                </a:solidFill>
              </a:rPr>
              <a:t>寻找每个样本点的</a:t>
            </a:r>
            <a:r>
              <a:rPr lang="en-US" altLang="zh-CN" sz="1400" dirty="0">
                <a:solidFill>
                  <a:srgbClr val="000000"/>
                </a:solidFill>
              </a:rPr>
              <a:t>k</a:t>
            </a:r>
            <a:r>
              <a:rPr lang="zh-CN" altLang="en-US" sz="1400" dirty="0">
                <a:solidFill>
                  <a:srgbClr val="000000"/>
                </a:solidFill>
              </a:rPr>
              <a:t>个近邻</a:t>
            </a:r>
            <a:r>
              <a:rPr lang="zh-CN" altLang="en-US" sz="1400" dirty="0" smtClean="0">
                <a:solidFill>
                  <a:srgbClr val="000000"/>
                </a:solidFill>
              </a:rPr>
              <a:t>点</a:t>
            </a:r>
            <a:endParaRPr lang="en-US" altLang="zh-CN" sz="1400" dirty="0" smtClean="0">
              <a:solidFill>
                <a:srgbClr val="000000"/>
              </a:solidFill>
            </a:endParaRPr>
          </a:p>
          <a:p>
            <a:pPr lvl="1"/>
            <a:r>
              <a:rPr lang="zh-CN" altLang="en-US" sz="1400" dirty="0" smtClean="0">
                <a:solidFill>
                  <a:srgbClr val="000000"/>
                </a:solidFill>
              </a:rPr>
              <a:t>然后，由</a:t>
            </a:r>
            <a:r>
              <a:rPr lang="zh-CN" altLang="en-US" sz="1400" dirty="0">
                <a:solidFill>
                  <a:srgbClr val="000000"/>
                </a:solidFill>
              </a:rPr>
              <a:t>每个样本点的近邻点计算出该样本点的局部重建权值</a:t>
            </a:r>
            <a:r>
              <a:rPr lang="zh-CN" altLang="en-US" sz="1400" dirty="0" smtClean="0">
                <a:solidFill>
                  <a:srgbClr val="000000"/>
                </a:solidFill>
              </a:rPr>
              <a:t>矩阵</a:t>
            </a:r>
            <a:endParaRPr lang="en-US" altLang="zh-CN" sz="1400" dirty="0" smtClean="0">
              <a:solidFill>
                <a:srgbClr val="000000"/>
              </a:solidFill>
            </a:endParaRPr>
          </a:p>
          <a:p>
            <a:pPr lvl="1"/>
            <a:r>
              <a:rPr lang="zh-CN" altLang="en-US" sz="1400" dirty="0" smtClean="0">
                <a:solidFill>
                  <a:srgbClr val="000000"/>
                </a:solidFill>
              </a:rPr>
              <a:t>最后，由</a:t>
            </a:r>
            <a:r>
              <a:rPr lang="zh-CN" altLang="en-US" sz="1400" dirty="0">
                <a:solidFill>
                  <a:srgbClr val="000000"/>
                </a:solidFill>
              </a:rPr>
              <a:t>该样本点的局部重建权值矩阵和近邻点计算出该样本点的输出</a:t>
            </a:r>
            <a:r>
              <a:rPr lang="zh-CN" altLang="en-US" sz="1400" dirty="0" smtClean="0">
                <a:solidFill>
                  <a:srgbClr val="000000"/>
                </a:solidFill>
              </a:rPr>
              <a:t>值</a:t>
            </a:r>
            <a:endParaRPr lang="en-US" altLang="zh-CN" sz="1400" dirty="0" smtClean="0">
              <a:solidFill>
                <a:srgbClr val="000000"/>
              </a:solidFill>
            </a:endParaRPr>
          </a:p>
          <a:p>
            <a:r>
              <a:rPr lang="en-US" altLang="zh-CN" sz="1800" dirty="0" smtClean="0">
                <a:solidFill>
                  <a:srgbClr val="000000"/>
                </a:solidFill>
              </a:rPr>
              <a:t>LLE</a:t>
            </a:r>
            <a:r>
              <a:rPr lang="zh-CN" altLang="en-US" sz="1800" dirty="0">
                <a:solidFill>
                  <a:srgbClr val="000000"/>
                </a:solidFill>
              </a:rPr>
              <a:t>在有些情况下也并</a:t>
            </a:r>
            <a:r>
              <a:rPr lang="zh-CN" altLang="en-US" sz="1800" dirty="0" smtClean="0">
                <a:solidFill>
                  <a:srgbClr val="000000"/>
                </a:solidFill>
              </a:rPr>
              <a:t>不适用，例如</a:t>
            </a:r>
            <a:r>
              <a:rPr lang="zh-CN" altLang="en-US" sz="1800" dirty="0">
                <a:solidFill>
                  <a:srgbClr val="000000"/>
                </a:solidFill>
              </a:rPr>
              <a:t>数据分布在整个封闭的球面</a:t>
            </a:r>
            <a:r>
              <a:rPr lang="zh-CN" altLang="en-US" sz="1800" dirty="0" smtClean="0">
                <a:solidFill>
                  <a:srgbClr val="000000"/>
                </a:solidFill>
              </a:rPr>
              <a:t>上，</a:t>
            </a:r>
            <a:r>
              <a:rPr lang="en-US" altLang="zh-CN" sz="1800" dirty="0" smtClean="0">
                <a:solidFill>
                  <a:srgbClr val="000000"/>
                </a:solidFill>
              </a:rPr>
              <a:t>LLE</a:t>
            </a:r>
            <a:r>
              <a:rPr lang="zh-CN" altLang="en-US" sz="1800" dirty="0">
                <a:solidFill>
                  <a:srgbClr val="000000"/>
                </a:solidFill>
              </a:rPr>
              <a:t>则不能将它映射到二维</a:t>
            </a:r>
            <a:r>
              <a:rPr lang="zh-CN" altLang="en-US" sz="1800" dirty="0" smtClean="0">
                <a:solidFill>
                  <a:srgbClr val="000000"/>
                </a:solidFill>
              </a:rPr>
              <a:t>空间，且</a:t>
            </a:r>
            <a:r>
              <a:rPr lang="zh-CN" altLang="en-US" sz="1800" dirty="0">
                <a:solidFill>
                  <a:srgbClr val="000000"/>
                </a:solidFill>
              </a:rPr>
              <a:t>不能保持原有的数据流形。因此在处理数据</a:t>
            </a:r>
            <a:r>
              <a:rPr lang="zh-CN" altLang="en-US" sz="1800" dirty="0" smtClean="0">
                <a:solidFill>
                  <a:srgbClr val="000000"/>
                </a:solidFill>
              </a:rPr>
              <a:t>时，需要</a:t>
            </a:r>
            <a:r>
              <a:rPr lang="zh-CN" altLang="en-US" sz="1800" dirty="0">
                <a:solidFill>
                  <a:srgbClr val="000000"/>
                </a:solidFill>
              </a:rPr>
              <a:t>确保数据不是分布在用合的球面或者椭球面上</a:t>
            </a:r>
            <a:endParaRPr lang="en-US" altLang="zh-CN" sz="1400" dirty="0">
              <a:solidFill>
                <a:srgbClr val="000000"/>
              </a:solidFill>
            </a:endParaRPr>
          </a:p>
        </p:txBody>
      </p:sp>
    </p:spTree>
    <p:extLst>
      <p:ext uri="{BB962C8B-B14F-4D97-AF65-F5344CB8AC3E}">
        <p14:creationId xmlns:p14="http://schemas.microsoft.com/office/powerpoint/2010/main" val="181894689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局部线性嵌入</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用</a:t>
            </a:r>
            <a:r>
              <a:rPr lang="en-US" altLang="zh-CN" sz="1800" dirty="0">
                <a:solidFill>
                  <a:srgbClr val="000000"/>
                </a:solidFill>
              </a:rPr>
              <a:t>LLE</a:t>
            </a:r>
            <a:r>
              <a:rPr lang="zh-CN" altLang="en-US" sz="1800" dirty="0">
                <a:solidFill>
                  <a:srgbClr val="000000"/>
                </a:solidFill>
              </a:rPr>
              <a:t>对“瑞士卷”数据集进行降维</a:t>
            </a:r>
            <a:endParaRPr lang="en-US" altLang="zh-CN" sz="1400" dirty="0">
              <a:solidFill>
                <a:srgbClr val="000000"/>
              </a:solidFill>
            </a:endParaRPr>
          </a:p>
        </p:txBody>
      </p:sp>
      <p:pic>
        <p:nvPicPr>
          <p:cNvPr id="10" name="Picture 418"/>
          <p:cNvPicPr/>
          <p:nvPr/>
        </p:nvPicPr>
        <p:blipFill>
          <a:blip r:embed="rId2"/>
          <a:stretch>
            <a:fillRect/>
          </a:stretch>
        </p:blipFill>
        <p:spPr>
          <a:xfrm>
            <a:off x="1326115" y="2008506"/>
            <a:ext cx="2822575" cy="1612265"/>
          </a:xfrm>
          <a:prstGeom prst="rect">
            <a:avLst/>
          </a:prstGeom>
        </p:spPr>
      </p:pic>
      <p:pic>
        <p:nvPicPr>
          <p:cNvPr id="13" name="Picture 341"/>
          <p:cNvPicPr/>
          <p:nvPr/>
        </p:nvPicPr>
        <p:blipFill>
          <a:blip r:embed="rId3"/>
          <a:stretch>
            <a:fillRect/>
          </a:stretch>
        </p:blipFill>
        <p:spPr>
          <a:xfrm>
            <a:off x="5034970" y="2008506"/>
            <a:ext cx="2612390" cy="1655445"/>
          </a:xfrm>
          <a:prstGeom prst="rect">
            <a:avLst/>
          </a:prstGeom>
        </p:spPr>
      </p:pic>
    </p:spTree>
    <p:extLst>
      <p:ext uri="{BB962C8B-B14F-4D97-AF65-F5344CB8AC3E}">
        <p14:creationId xmlns:p14="http://schemas.microsoft.com/office/powerpoint/2010/main" val="386581101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509022" cy="461665"/>
          </a:xfrm>
          <a:prstGeom prst="rect">
            <a:avLst/>
          </a:prstGeom>
          <a:solidFill>
            <a:srgbClr val="FF6600"/>
          </a:solidFill>
          <a:ln>
            <a:noFill/>
          </a:ln>
          <a:extLst/>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smtClean="0">
                <a:solidFill>
                  <a:schemeClr val="bg1"/>
                </a:solidFill>
                <a:latin typeface="微软雅黑" panose="020B0503020204020204" pitchFamily="34" charset="-122"/>
                <a:ea typeface="微软雅黑" panose="020B0503020204020204" pitchFamily="34" charset="-122"/>
              </a:rPr>
              <a:t>特征工程</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2" name="矩形 3"/>
          <p:cNvSpPr>
            <a:spLocks noChangeArrowheads="1"/>
          </p:cNvSpPr>
          <p:nvPr/>
        </p:nvSpPr>
        <p:spPr bwMode="auto">
          <a:xfrm>
            <a:off x="596900" y="1000471"/>
            <a:ext cx="8045450" cy="1809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特征工程就是一个从原始数据提取特征的</a:t>
            </a:r>
            <a:r>
              <a:rPr lang="zh-CN" altLang="en-US" sz="1800" dirty="0" smtClean="0">
                <a:solidFill>
                  <a:srgbClr val="000000"/>
                </a:solidFill>
              </a:rPr>
              <a:t>过程，这些</a:t>
            </a:r>
            <a:r>
              <a:rPr lang="zh-CN" altLang="en-US" sz="1800" dirty="0">
                <a:solidFill>
                  <a:srgbClr val="000000"/>
                </a:solidFill>
              </a:rPr>
              <a:t>特征可以很好地描述这些</a:t>
            </a:r>
            <a:r>
              <a:rPr lang="zh-CN" altLang="en-US" sz="1800" dirty="0" smtClean="0">
                <a:solidFill>
                  <a:srgbClr val="000000"/>
                </a:solidFill>
              </a:rPr>
              <a:t>数据，并且利用它们</a:t>
            </a:r>
            <a:r>
              <a:rPr lang="zh-CN" altLang="en-US" sz="1800" dirty="0">
                <a:solidFill>
                  <a:srgbClr val="000000"/>
                </a:solidFill>
              </a:rPr>
              <a:t>建立的模型在未知数据上的性能可以达到最</a:t>
            </a:r>
            <a:r>
              <a:rPr lang="zh-CN" altLang="en-US" sz="1800" dirty="0" smtClean="0">
                <a:solidFill>
                  <a:srgbClr val="000000"/>
                </a:solidFill>
              </a:rPr>
              <a:t>优，最大限度</a:t>
            </a:r>
            <a:r>
              <a:rPr lang="zh-CN" altLang="en-US" sz="1800" dirty="0">
                <a:solidFill>
                  <a:srgbClr val="000000"/>
                </a:solidFill>
              </a:rPr>
              <a:t>减少“垃圾</a:t>
            </a:r>
            <a:r>
              <a:rPr lang="zh-CN" altLang="en-US" sz="1800" dirty="0" smtClean="0">
                <a:solidFill>
                  <a:srgbClr val="000000"/>
                </a:solidFill>
              </a:rPr>
              <a:t>进，垃圾</a:t>
            </a:r>
            <a:r>
              <a:rPr lang="zh-CN" altLang="en-US" sz="1800" dirty="0">
                <a:solidFill>
                  <a:srgbClr val="000000"/>
                </a:solidFill>
              </a:rPr>
              <a:t>出”。特征提取得越</a:t>
            </a:r>
            <a:r>
              <a:rPr lang="zh-CN" altLang="en-US" sz="1800" dirty="0" smtClean="0">
                <a:solidFill>
                  <a:srgbClr val="000000"/>
                </a:solidFill>
              </a:rPr>
              <a:t>有效，意味着</a:t>
            </a:r>
            <a:r>
              <a:rPr lang="zh-CN" altLang="en-US" sz="1800" dirty="0">
                <a:solidFill>
                  <a:srgbClr val="000000"/>
                </a:solidFill>
              </a:rPr>
              <a:t>构建的模型性能越</a:t>
            </a:r>
            <a:r>
              <a:rPr lang="zh-CN" altLang="en-US" sz="1800" dirty="0" smtClean="0">
                <a:solidFill>
                  <a:srgbClr val="000000"/>
                </a:solidFill>
              </a:rPr>
              <a:t>出色</a:t>
            </a:r>
            <a:endParaRPr lang="en-US" altLang="zh-CN" sz="1800" dirty="0" smtClean="0">
              <a:solidFill>
                <a:srgbClr val="000000"/>
              </a:solidFill>
            </a:endParaRPr>
          </a:p>
          <a:p>
            <a:r>
              <a:rPr lang="zh-CN" altLang="en-US" sz="1800" dirty="0" smtClean="0">
                <a:solidFill>
                  <a:srgbClr val="000000"/>
                </a:solidFill>
              </a:rPr>
              <a:t>特征</a:t>
            </a:r>
            <a:r>
              <a:rPr lang="zh-CN" altLang="en-US" sz="1800" dirty="0">
                <a:solidFill>
                  <a:srgbClr val="000000"/>
                </a:solidFill>
              </a:rPr>
              <a:t>工程主要包括特征</a:t>
            </a:r>
            <a:r>
              <a:rPr lang="zh-CN" altLang="en-US" sz="1800" dirty="0" smtClean="0">
                <a:solidFill>
                  <a:srgbClr val="000000"/>
                </a:solidFill>
              </a:rPr>
              <a:t>构造（</a:t>
            </a:r>
            <a:r>
              <a:rPr lang="en-US" altLang="zh-CN" sz="1800" dirty="0" smtClean="0">
                <a:solidFill>
                  <a:srgbClr val="000000"/>
                </a:solidFill>
              </a:rPr>
              <a:t>Feature construction</a:t>
            </a:r>
            <a:r>
              <a:rPr lang="zh-CN" altLang="en-US" sz="1800" dirty="0" smtClean="0">
                <a:solidFill>
                  <a:srgbClr val="000000"/>
                </a:solidFill>
              </a:rPr>
              <a:t>）、 特征选择（</a:t>
            </a:r>
            <a:r>
              <a:rPr lang="en-US" altLang="zh-CN" sz="1800" dirty="0" smtClean="0">
                <a:solidFill>
                  <a:srgbClr val="000000"/>
                </a:solidFill>
              </a:rPr>
              <a:t>Feature Selection</a:t>
            </a:r>
            <a:r>
              <a:rPr lang="zh-CN" altLang="en-US" sz="1800" dirty="0" smtClean="0">
                <a:solidFill>
                  <a:srgbClr val="000000"/>
                </a:solidFill>
              </a:rPr>
              <a:t>）、 特征提取（</a:t>
            </a:r>
            <a:r>
              <a:rPr lang="en-US" altLang="zh-CN" sz="1800" dirty="0" smtClean="0">
                <a:solidFill>
                  <a:srgbClr val="000000"/>
                </a:solidFill>
              </a:rPr>
              <a:t> </a:t>
            </a:r>
            <a:r>
              <a:rPr lang="en-US" altLang="zh-CN" sz="1800" dirty="0">
                <a:solidFill>
                  <a:srgbClr val="000000"/>
                </a:solidFill>
              </a:rPr>
              <a:t>Feature </a:t>
            </a:r>
            <a:r>
              <a:rPr lang="en-US" altLang="zh-CN" sz="1800" dirty="0" smtClean="0">
                <a:solidFill>
                  <a:srgbClr val="000000"/>
                </a:solidFill>
              </a:rPr>
              <a:t>Extraction</a:t>
            </a:r>
            <a:r>
              <a:rPr lang="zh-CN" altLang="en-US" sz="1800" dirty="0" smtClean="0">
                <a:solidFill>
                  <a:srgbClr val="000000"/>
                </a:solidFill>
              </a:rPr>
              <a:t>）</a:t>
            </a:r>
            <a:endParaRPr lang="en-US" altLang="zh-CN" sz="1800" dirty="0" smtClean="0">
              <a:solidFill>
                <a:srgbClr val="000000"/>
              </a:solidFill>
            </a:endParaRPr>
          </a:p>
        </p:txBody>
      </p:sp>
    </p:spTree>
    <p:extLst>
      <p:ext uri="{BB962C8B-B14F-4D97-AF65-F5344CB8AC3E}">
        <p14:creationId xmlns:p14="http://schemas.microsoft.com/office/powerpoint/2010/main" val="3230922050"/>
      </p:ext>
    </p:extLst>
  </p:cSld>
  <p:clrMapOvr>
    <a:masterClrMapping/>
  </p:clrMapOvr>
  <p:transition spd="slow">
    <p:push/>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特征构造</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19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特征构建指的是从原始数据中构建新的</a:t>
            </a:r>
            <a:r>
              <a:rPr lang="zh-CN" altLang="en-US" sz="1800" dirty="0" smtClean="0">
                <a:solidFill>
                  <a:srgbClr val="000000"/>
                </a:solidFill>
              </a:rPr>
              <a:t>特征，在</a:t>
            </a:r>
            <a:r>
              <a:rPr lang="zh-CN" altLang="en-US" sz="1800" dirty="0">
                <a:solidFill>
                  <a:srgbClr val="000000"/>
                </a:solidFill>
              </a:rPr>
              <a:t>实际应用中需要手工构建。首先研究真实的数据</a:t>
            </a:r>
            <a:r>
              <a:rPr lang="zh-CN" altLang="en-US" sz="1800" dirty="0" smtClean="0">
                <a:solidFill>
                  <a:srgbClr val="000000"/>
                </a:solidFill>
              </a:rPr>
              <a:t>样本，思考</a:t>
            </a:r>
            <a:r>
              <a:rPr lang="zh-CN" altLang="en-US" sz="1800" dirty="0">
                <a:solidFill>
                  <a:srgbClr val="000000"/>
                </a:solidFill>
              </a:rPr>
              <a:t>问题的形式和</a:t>
            </a:r>
            <a:r>
              <a:rPr lang="zh-CN" altLang="en-US" sz="1800" dirty="0" smtClean="0">
                <a:solidFill>
                  <a:srgbClr val="000000"/>
                </a:solidFill>
              </a:rPr>
              <a:t>数据结构，如何</a:t>
            </a:r>
            <a:r>
              <a:rPr lang="zh-CN" altLang="en-US" sz="1800" dirty="0">
                <a:solidFill>
                  <a:srgbClr val="000000"/>
                </a:solidFill>
              </a:rPr>
              <a:t>更好地应用到预测模型</a:t>
            </a:r>
            <a:r>
              <a:rPr lang="zh-CN" altLang="en-US" sz="1800" dirty="0" smtClean="0">
                <a:solidFill>
                  <a:srgbClr val="000000"/>
                </a:solidFill>
              </a:rPr>
              <a:t>中</a:t>
            </a:r>
            <a:endParaRPr lang="en-US" altLang="zh-CN" sz="1800" dirty="0" smtClean="0">
              <a:solidFill>
                <a:srgbClr val="000000"/>
              </a:solidFill>
            </a:endParaRPr>
          </a:p>
          <a:p>
            <a:r>
              <a:rPr lang="zh-CN" altLang="en-US" sz="1800" dirty="0" smtClean="0">
                <a:solidFill>
                  <a:srgbClr val="000000"/>
                </a:solidFill>
              </a:rPr>
              <a:t>特征</a:t>
            </a:r>
            <a:r>
              <a:rPr lang="zh-CN" altLang="en-US" sz="1800" dirty="0">
                <a:solidFill>
                  <a:srgbClr val="000000"/>
                </a:solidFill>
              </a:rPr>
              <a:t>构建需要很强的洞察力和分析</a:t>
            </a:r>
            <a:r>
              <a:rPr lang="zh-CN" altLang="en-US" sz="1800" dirty="0" smtClean="0">
                <a:solidFill>
                  <a:srgbClr val="000000"/>
                </a:solidFill>
              </a:rPr>
              <a:t>能力，要求</a:t>
            </a:r>
            <a:r>
              <a:rPr lang="zh-CN" altLang="en-US" sz="1800" dirty="0">
                <a:solidFill>
                  <a:srgbClr val="000000"/>
                </a:solidFill>
              </a:rPr>
              <a:t>能够从原始数据中找出一些具有物理意义的特征。如果原始数据是表格</a:t>
            </a:r>
            <a:r>
              <a:rPr lang="zh-CN" altLang="en-US" sz="1800" dirty="0" smtClean="0">
                <a:solidFill>
                  <a:srgbClr val="000000"/>
                </a:solidFill>
              </a:rPr>
              <a:t>数据，一般使用</a:t>
            </a:r>
            <a:r>
              <a:rPr lang="zh-CN" altLang="en-US" sz="1800" dirty="0">
                <a:solidFill>
                  <a:srgbClr val="000000"/>
                </a:solidFill>
              </a:rPr>
              <a:t>混合属性或者组合属性来创建新的</a:t>
            </a:r>
            <a:r>
              <a:rPr lang="zh-CN" altLang="en-US" sz="1800" dirty="0" smtClean="0">
                <a:solidFill>
                  <a:srgbClr val="000000"/>
                </a:solidFill>
              </a:rPr>
              <a:t>特征，或是</a:t>
            </a:r>
            <a:r>
              <a:rPr lang="zh-CN" altLang="en-US" sz="1800" dirty="0">
                <a:solidFill>
                  <a:srgbClr val="000000"/>
                </a:solidFill>
              </a:rPr>
              <a:t>分解、切分原有的特征来创建新的</a:t>
            </a:r>
            <a:r>
              <a:rPr lang="zh-CN" altLang="en-US" sz="1800" dirty="0" smtClean="0">
                <a:solidFill>
                  <a:srgbClr val="000000"/>
                </a:solidFill>
              </a:rPr>
              <a:t>特征</a:t>
            </a:r>
            <a:endParaRPr lang="en-US" altLang="zh-CN" sz="1800" dirty="0" smtClean="0">
              <a:solidFill>
                <a:srgbClr val="000000"/>
              </a:solidFill>
            </a:endParaRPr>
          </a:p>
          <a:p>
            <a:r>
              <a:rPr lang="zh-CN" altLang="en-US" sz="1800" dirty="0" smtClean="0">
                <a:solidFill>
                  <a:srgbClr val="000000"/>
                </a:solidFill>
              </a:rPr>
              <a:t>特征</a:t>
            </a:r>
            <a:r>
              <a:rPr lang="zh-CN" altLang="en-US" sz="1800" dirty="0">
                <a:solidFill>
                  <a:srgbClr val="000000"/>
                </a:solidFill>
              </a:rPr>
              <a:t>生成前的原始数据可以分单列变量、多列变量、多行</a:t>
            </a:r>
            <a:r>
              <a:rPr lang="zh-CN" altLang="en-US" sz="1800" dirty="0" smtClean="0">
                <a:solidFill>
                  <a:srgbClr val="000000"/>
                </a:solidFill>
              </a:rPr>
              <a:t>样本（时间序列）等</a:t>
            </a:r>
            <a:r>
              <a:rPr lang="zh-CN" altLang="en-US" sz="1800" dirty="0">
                <a:solidFill>
                  <a:srgbClr val="000000"/>
                </a:solidFill>
              </a:rPr>
              <a:t>三种</a:t>
            </a:r>
            <a:r>
              <a:rPr lang="zh-CN" altLang="en-US" sz="1800" dirty="0" smtClean="0">
                <a:solidFill>
                  <a:srgbClr val="000000"/>
                </a:solidFill>
              </a:rPr>
              <a:t>情况</a:t>
            </a:r>
            <a:endParaRPr lang="en-US" altLang="zh-CN" sz="1400" dirty="0">
              <a:solidFill>
                <a:srgbClr val="000000"/>
              </a:solidFill>
            </a:endParaRPr>
          </a:p>
        </p:txBody>
      </p:sp>
    </p:spTree>
    <p:extLst>
      <p:ext uri="{BB962C8B-B14F-4D97-AF65-F5344CB8AC3E}">
        <p14:creationId xmlns:p14="http://schemas.microsoft.com/office/powerpoint/2010/main" val="77051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特征选择</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40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特征选择的目的是从特征集合中挑选一组最具统计意义的特征</a:t>
            </a:r>
            <a:r>
              <a:rPr lang="zh-CN" altLang="en-US" sz="1800" dirty="0" smtClean="0">
                <a:solidFill>
                  <a:srgbClr val="000000"/>
                </a:solidFill>
              </a:rPr>
              <a:t>子集，从而</a:t>
            </a:r>
            <a:r>
              <a:rPr lang="zh-CN" altLang="en-US" sz="1800" dirty="0">
                <a:solidFill>
                  <a:srgbClr val="000000"/>
                </a:solidFill>
              </a:rPr>
              <a:t>达到降维的效果。在实际应用</a:t>
            </a:r>
            <a:r>
              <a:rPr lang="zh-CN" altLang="en-US" sz="1800" dirty="0" smtClean="0">
                <a:solidFill>
                  <a:srgbClr val="000000"/>
                </a:solidFill>
              </a:rPr>
              <a:t>中，常用</a:t>
            </a:r>
            <a:r>
              <a:rPr lang="zh-CN" altLang="en-US" sz="1800" dirty="0">
                <a:solidFill>
                  <a:srgbClr val="000000"/>
                </a:solidFill>
              </a:rPr>
              <a:t>的方法是用一些评价指标单独地计算出单个特征跟类别变量之间的关系。如</a:t>
            </a:r>
            <a:r>
              <a:rPr lang="en-US" altLang="zh-CN" sz="1800" dirty="0">
                <a:solidFill>
                  <a:srgbClr val="000000"/>
                </a:solidFill>
              </a:rPr>
              <a:t>Pearson</a:t>
            </a:r>
            <a:r>
              <a:rPr lang="zh-CN" altLang="en-US" sz="1800" dirty="0">
                <a:solidFill>
                  <a:srgbClr val="000000"/>
                </a:solidFill>
              </a:rPr>
              <a:t>相关系数、基尼</a:t>
            </a:r>
            <a:r>
              <a:rPr lang="zh-CN" altLang="en-US" sz="1800" dirty="0" smtClean="0">
                <a:solidFill>
                  <a:srgbClr val="000000"/>
                </a:solidFill>
              </a:rPr>
              <a:t>指数（</a:t>
            </a:r>
            <a:r>
              <a:rPr lang="en-US" altLang="zh-CN" sz="1800" dirty="0" smtClean="0">
                <a:solidFill>
                  <a:srgbClr val="000000"/>
                </a:solidFill>
              </a:rPr>
              <a:t>Gini-index</a:t>
            </a:r>
            <a:r>
              <a:rPr lang="zh-CN" altLang="en-US" sz="1800" dirty="0" smtClean="0">
                <a:solidFill>
                  <a:srgbClr val="000000"/>
                </a:solidFill>
              </a:rPr>
              <a:t>）、 </a:t>
            </a:r>
            <a:r>
              <a:rPr lang="zh-CN" altLang="en-US" sz="1800" dirty="0">
                <a:solidFill>
                  <a:srgbClr val="000000"/>
                </a:solidFill>
              </a:rPr>
              <a:t>信息</a:t>
            </a:r>
            <a:r>
              <a:rPr lang="zh-CN" altLang="en-US" sz="1800" dirty="0" smtClean="0">
                <a:solidFill>
                  <a:srgbClr val="000000"/>
                </a:solidFill>
              </a:rPr>
              <a:t>增益（</a:t>
            </a:r>
            <a:r>
              <a:rPr lang="en-US" altLang="zh-CN" sz="1800" dirty="0" smtClean="0">
                <a:solidFill>
                  <a:srgbClr val="000000"/>
                </a:solidFill>
              </a:rPr>
              <a:t>Information Gain</a:t>
            </a:r>
            <a:r>
              <a:rPr lang="zh-CN" altLang="en-US" sz="1800" dirty="0" smtClean="0">
                <a:solidFill>
                  <a:srgbClr val="000000"/>
                </a:solidFill>
              </a:rPr>
              <a:t>）等</a:t>
            </a:r>
            <a:endParaRPr lang="en-US" altLang="zh-CN" sz="1800" dirty="0" smtClean="0">
              <a:solidFill>
                <a:srgbClr val="000000"/>
              </a:solidFill>
            </a:endParaRPr>
          </a:p>
          <a:p>
            <a:r>
              <a:rPr lang="zh-CN" altLang="en-US" sz="1800" dirty="0" smtClean="0">
                <a:solidFill>
                  <a:srgbClr val="000000"/>
                </a:solidFill>
              </a:rPr>
              <a:t>特征</a:t>
            </a:r>
            <a:r>
              <a:rPr lang="zh-CN" altLang="en-US" sz="1800" dirty="0">
                <a:solidFill>
                  <a:srgbClr val="000000"/>
                </a:solidFill>
              </a:rPr>
              <a:t>子集选择的</a:t>
            </a:r>
            <a:r>
              <a:rPr lang="zh-CN" altLang="en-US" sz="1800" dirty="0" smtClean="0">
                <a:solidFill>
                  <a:srgbClr val="000000"/>
                </a:solidFill>
              </a:rPr>
              <a:t>方法</a:t>
            </a:r>
            <a:r>
              <a:rPr lang="zh-CN" altLang="en-US" sz="1800" dirty="0">
                <a:solidFill>
                  <a:srgbClr val="000000"/>
                </a:solidFill>
              </a:rPr>
              <a:t>属于</a:t>
            </a:r>
            <a:r>
              <a:rPr lang="zh-CN" altLang="en-US" sz="1800" dirty="0" smtClean="0">
                <a:solidFill>
                  <a:srgbClr val="000000"/>
                </a:solidFill>
              </a:rPr>
              <a:t>筛选器（</a:t>
            </a:r>
            <a:r>
              <a:rPr lang="en-US" altLang="zh-CN" sz="1800" dirty="0" err="1" smtClean="0">
                <a:solidFill>
                  <a:srgbClr val="000000"/>
                </a:solidFill>
              </a:rPr>
              <a:t>iter</a:t>
            </a:r>
            <a:r>
              <a:rPr lang="zh-CN" altLang="en-US" sz="1800" dirty="0" smtClean="0">
                <a:solidFill>
                  <a:srgbClr val="000000"/>
                </a:solidFill>
              </a:rPr>
              <a:t>）方法，它</a:t>
            </a:r>
            <a:r>
              <a:rPr lang="zh-CN" altLang="en-US" sz="1800" dirty="0">
                <a:solidFill>
                  <a:srgbClr val="000000"/>
                </a:solidFill>
              </a:rPr>
              <a:t>主要例重于单个特征跟目标变量的相关性。优点是计算时间上较商</a:t>
            </a:r>
            <a:r>
              <a:rPr lang="zh-CN" altLang="en-US" sz="1800" dirty="0" smtClean="0">
                <a:solidFill>
                  <a:srgbClr val="000000"/>
                </a:solidFill>
              </a:rPr>
              <a:t>效，对于过拟合问题</a:t>
            </a:r>
            <a:r>
              <a:rPr lang="zh-CN" altLang="en-US" sz="1800" dirty="0">
                <a:solidFill>
                  <a:srgbClr val="000000"/>
                </a:solidFill>
              </a:rPr>
              <a:t>也具有较高的鲁棒性。缺点就是倾向于</a:t>
            </a:r>
            <a:r>
              <a:rPr lang="zh-CN" altLang="en-US" sz="1800" dirty="0" smtClean="0">
                <a:solidFill>
                  <a:srgbClr val="000000"/>
                </a:solidFill>
              </a:rPr>
              <a:t>选择冗余的特征，因为</a:t>
            </a:r>
            <a:r>
              <a:rPr lang="zh-CN" altLang="en-US" sz="1800" dirty="0">
                <a:solidFill>
                  <a:srgbClr val="000000"/>
                </a:solidFill>
              </a:rPr>
              <a:t>他们不当虑特征之间的相关性有可能某个特征的分类</a:t>
            </a:r>
            <a:r>
              <a:rPr lang="zh-CN" altLang="en-US" sz="1800" dirty="0" smtClean="0">
                <a:solidFill>
                  <a:srgbClr val="000000"/>
                </a:solidFill>
              </a:rPr>
              <a:t>能力</a:t>
            </a:r>
            <a:r>
              <a:rPr lang="zh-CN" altLang="en-US" sz="1800" dirty="0">
                <a:solidFill>
                  <a:srgbClr val="000000"/>
                </a:solidFill>
              </a:rPr>
              <a:t>很</a:t>
            </a:r>
            <a:r>
              <a:rPr lang="zh-CN" altLang="en-US" sz="1800" dirty="0" smtClean="0">
                <a:solidFill>
                  <a:srgbClr val="000000"/>
                </a:solidFill>
              </a:rPr>
              <a:t>差，但是</a:t>
            </a:r>
            <a:r>
              <a:rPr lang="zh-CN" altLang="en-US" sz="1800" dirty="0">
                <a:solidFill>
                  <a:srgbClr val="000000"/>
                </a:solidFill>
              </a:rPr>
              <a:t>它和某些其它特征组合起来会得到不错的</a:t>
            </a:r>
            <a:r>
              <a:rPr lang="zh-CN" altLang="en-US" sz="1800" dirty="0" smtClean="0">
                <a:solidFill>
                  <a:srgbClr val="000000"/>
                </a:solidFill>
              </a:rPr>
              <a:t>效果</a:t>
            </a:r>
            <a:endParaRPr lang="en-US" altLang="zh-CN" sz="1800" dirty="0" smtClean="0">
              <a:solidFill>
                <a:srgbClr val="000000"/>
              </a:solidFill>
            </a:endParaRPr>
          </a:p>
        </p:txBody>
      </p:sp>
    </p:spTree>
    <p:extLst>
      <p:ext uri="{BB962C8B-B14F-4D97-AF65-F5344CB8AC3E}">
        <p14:creationId xmlns:p14="http://schemas.microsoft.com/office/powerpoint/2010/main" val="213882399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特征选择</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973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做</a:t>
            </a:r>
            <a:r>
              <a:rPr lang="zh-CN" altLang="en-US" sz="1800" dirty="0">
                <a:solidFill>
                  <a:srgbClr val="000000"/>
                </a:solidFill>
              </a:rPr>
              <a:t>特征子集选取的方法还有封装</a:t>
            </a:r>
            <a:r>
              <a:rPr lang="zh-CN" altLang="en-US" sz="1800" dirty="0" smtClean="0">
                <a:solidFill>
                  <a:srgbClr val="000000"/>
                </a:solidFill>
              </a:rPr>
              <a:t>器（</a:t>
            </a:r>
            <a:r>
              <a:rPr lang="en-US" altLang="zh-CN" sz="1800" dirty="0" smtClean="0">
                <a:solidFill>
                  <a:srgbClr val="000000"/>
                </a:solidFill>
              </a:rPr>
              <a:t>wrapper</a:t>
            </a:r>
            <a:r>
              <a:rPr lang="zh-CN" altLang="en-US" sz="1800" dirty="0" smtClean="0">
                <a:solidFill>
                  <a:srgbClr val="000000"/>
                </a:solidFill>
              </a:rPr>
              <a:t>）</a:t>
            </a:r>
            <a:r>
              <a:rPr lang="en-US" altLang="zh-CN" sz="1800" dirty="0" smtClean="0">
                <a:solidFill>
                  <a:srgbClr val="000000"/>
                </a:solidFill>
              </a:rPr>
              <a:t> </a:t>
            </a:r>
            <a:r>
              <a:rPr lang="zh-CN" altLang="en-US" sz="1800" dirty="0">
                <a:solidFill>
                  <a:srgbClr val="000000"/>
                </a:solidFill>
              </a:rPr>
              <a:t>和集成</a:t>
            </a:r>
            <a:r>
              <a:rPr lang="zh-CN" altLang="en-US" sz="1800" dirty="0" smtClean="0">
                <a:solidFill>
                  <a:srgbClr val="000000"/>
                </a:solidFill>
              </a:rPr>
              <a:t>方法（</a:t>
            </a:r>
            <a:r>
              <a:rPr lang="en-US" altLang="zh-CN" sz="1800" dirty="0" err="1" smtClean="0">
                <a:solidFill>
                  <a:srgbClr val="000000"/>
                </a:solidFill>
              </a:rPr>
              <a:t>Embeded</a:t>
            </a:r>
            <a:r>
              <a:rPr lang="zh-CN" altLang="en-US" sz="1800" dirty="0" smtClean="0">
                <a:solidFill>
                  <a:srgbClr val="000000"/>
                </a:solidFill>
              </a:rPr>
              <a:t>）</a:t>
            </a:r>
            <a:endParaRPr lang="en-US" altLang="zh-CN" sz="1800" dirty="0">
              <a:solidFill>
                <a:srgbClr val="000000"/>
              </a:solidFill>
            </a:endParaRPr>
          </a:p>
          <a:p>
            <a:r>
              <a:rPr lang="zh-CN" altLang="en-US" sz="1800" dirty="0" smtClean="0">
                <a:solidFill>
                  <a:srgbClr val="000000"/>
                </a:solidFill>
              </a:rPr>
              <a:t>封装</a:t>
            </a:r>
            <a:r>
              <a:rPr lang="zh-CN" altLang="en-US" sz="1800" dirty="0">
                <a:solidFill>
                  <a:srgbClr val="000000"/>
                </a:solidFill>
              </a:rPr>
              <a:t>器方法实质上是一个</a:t>
            </a:r>
            <a:r>
              <a:rPr lang="zh-CN" altLang="en-US" sz="1800" dirty="0" smtClean="0">
                <a:solidFill>
                  <a:srgbClr val="000000"/>
                </a:solidFill>
              </a:rPr>
              <a:t>分类器，封装</a:t>
            </a:r>
            <a:r>
              <a:rPr lang="zh-CN" altLang="en-US" sz="1800" dirty="0">
                <a:solidFill>
                  <a:srgbClr val="000000"/>
                </a:solidFill>
              </a:rPr>
              <a:t>器用选取的特征子集对样本集进行</a:t>
            </a:r>
            <a:r>
              <a:rPr lang="zh-CN" altLang="en-US" sz="1800" dirty="0" smtClean="0">
                <a:solidFill>
                  <a:srgbClr val="000000"/>
                </a:solidFill>
              </a:rPr>
              <a:t>分类，分类</a:t>
            </a:r>
            <a:r>
              <a:rPr lang="zh-CN" altLang="en-US" sz="1800" dirty="0">
                <a:solidFill>
                  <a:srgbClr val="000000"/>
                </a:solidFill>
              </a:rPr>
              <a:t>的精度作为衡量特征子集好坏的</a:t>
            </a:r>
            <a:r>
              <a:rPr lang="zh-CN" altLang="en-US" sz="1800" dirty="0" smtClean="0">
                <a:solidFill>
                  <a:srgbClr val="000000"/>
                </a:solidFill>
              </a:rPr>
              <a:t>标准，经过</a:t>
            </a:r>
            <a:r>
              <a:rPr lang="zh-CN" altLang="en-US" sz="1800" dirty="0">
                <a:solidFill>
                  <a:srgbClr val="000000"/>
                </a:solidFill>
              </a:rPr>
              <a:t>比较选出最好的特征子集。常用的有</a:t>
            </a:r>
            <a:r>
              <a:rPr lang="zh-CN" altLang="en-US" sz="1800" dirty="0" smtClean="0">
                <a:solidFill>
                  <a:srgbClr val="000000"/>
                </a:solidFill>
              </a:rPr>
              <a:t>逐步回归（</a:t>
            </a:r>
            <a:r>
              <a:rPr lang="en-US" altLang="zh-CN" sz="1800" dirty="0" smtClean="0">
                <a:solidFill>
                  <a:srgbClr val="000000"/>
                </a:solidFill>
              </a:rPr>
              <a:t>Stepwise regression</a:t>
            </a:r>
            <a:r>
              <a:rPr lang="zh-CN" altLang="en-US" sz="1800" dirty="0" smtClean="0">
                <a:solidFill>
                  <a:srgbClr val="000000"/>
                </a:solidFill>
              </a:rPr>
              <a:t>）、 </a:t>
            </a:r>
            <a:r>
              <a:rPr lang="zh-CN" altLang="en-US" sz="1800" dirty="0">
                <a:solidFill>
                  <a:srgbClr val="000000"/>
                </a:solidFill>
              </a:rPr>
              <a:t>向前</a:t>
            </a:r>
            <a:r>
              <a:rPr lang="zh-CN" altLang="en-US" sz="1800" dirty="0" smtClean="0">
                <a:solidFill>
                  <a:srgbClr val="000000"/>
                </a:solidFill>
              </a:rPr>
              <a:t>选择（</a:t>
            </a:r>
            <a:r>
              <a:rPr lang="en-US" altLang="zh-CN" sz="1800" dirty="0" smtClean="0">
                <a:solidFill>
                  <a:srgbClr val="000000"/>
                </a:solidFill>
              </a:rPr>
              <a:t>Forward selection</a:t>
            </a:r>
            <a:r>
              <a:rPr lang="zh-CN" altLang="en-US" sz="1800" dirty="0" smtClean="0">
                <a:solidFill>
                  <a:srgbClr val="000000"/>
                </a:solidFill>
              </a:rPr>
              <a:t>）和</a:t>
            </a:r>
            <a:r>
              <a:rPr lang="zh-CN" altLang="en-US" sz="1800" dirty="0">
                <a:solidFill>
                  <a:srgbClr val="000000"/>
                </a:solidFill>
              </a:rPr>
              <a:t>向后</a:t>
            </a:r>
            <a:r>
              <a:rPr lang="zh-CN" altLang="en-US" sz="1800" dirty="0" smtClean="0">
                <a:solidFill>
                  <a:srgbClr val="000000"/>
                </a:solidFill>
              </a:rPr>
              <a:t>选择（</a:t>
            </a:r>
            <a:r>
              <a:rPr lang="en-US" altLang="zh-CN" sz="1800" dirty="0" smtClean="0">
                <a:solidFill>
                  <a:srgbClr val="000000"/>
                </a:solidFill>
              </a:rPr>
              <a:t>Backward selection</a:t>
            </a:r>
            <a:r>
              <a:rPr lang="zh-CN" altLang="en-US" sz="1800" dirty="0" smtClean="0">
                <a:solidFill>
                  <a:srgbClr val="000000"/>
                </a:solidFill>
              </a:rPr>
              <a:t>）。 </a:t>
            </a:r>
            <a:r>
              <a:rPr lang="zh-CN" altLang="en-US" sz="1800" dirty="0">
                <a:solidFill>
                  <a:srgbClr val="000000"/>
                </a:solidFill>
              </a:rPr>
              <a:t>它的优点是考虑了特征与特征之间的</a:t>
            </a:r>
            <a:r>
              <a:rPr lang="zh-CN" altLang="en-US" sz="1800" dirty="0" smtClean="0">
                <a:solidFill>
                  <a:srgbClr val="000000"/>
                </a:solidFill>
              </a:rPr>
              <a:t>关联性，缺点</a:t>
            </a:r>
            <a:r>
              <a:rPr lang="zh-CN" altLang="en-US" sz="1800" dirty="0">
                <a:solidFill>
                  <a:srgbClr val="000000"/>
                </a:solidFill>
              </a:rPr>
              <a:t>是当观测数据较少时容易过</a:t>
            </a:r>
            <a:r>
              <a:rPr lang="zh-CN" altLang="en-US" sz="1800" dirty="0" smtClean="0">
                <a:solidFill>
                  <a:srgbClr val="000000"/>
                </a:solidFill>
              </a:rPr>
              <a:t>拟合，当</a:t>
            </a:r>
            <a:r>
              <a:rPr lang="zh-CN" altLang="en-US" sz="1800" dirty="0">
                <a:solidFill>
                  <a:srgbClr val="000000"/>
                </a:solidFill>
              </a:rPr>
              <a:t>特征数量较多</a:t>
            </a:r>
            <a:r>
              <a:rPr lang="zh-CN" altLang="en-US" sz="1800" dirty="0" smtClean="0">
                <a:solidFill>
                  <a:srgbClr val="000000"/>
                </a:solidFill>
              </a:rPr>
              <a:t>时，计算时间</a:t>
            </a:r>
            <a:r>
              <a:rPr lang="zh-CN" altLang="en-US" sz="1800" dirty="0">
                <a:solidFill>
                  <a:srgbClr val="000000"/>
                </a:solidFill>
              </a:rPr>
              <a:t>会较</a:t>
            </a:r>
            <a:r>
              <a:rPr lang="zh-CN" altLang="en-US" sz="1800" dirty="0" smtClean="0">
                <a:solidFill>
                  <a:srgbClr val="000000"/>
                </a:solidFill>
              </a:rPr>
              <a:t>长</a:t>
            </a:r>
            <a:endParaRPr lang="en-US" altLang="zh-CN" sz="1800" dirty="0" smtClean="0">
              <a:solidFill>
                <a:srgbClr val="000000"/>
              </a:solidFill>
            </a:endParaRPr>
          </a:p>
          <a:p>
            <a:r>
              <a:rPr lang="zh-CN" altLang="en-US" sz="1800" dirty="0" smtClean="0">
                <a:solidFill>
                  <a:srgbClr val="000000"/>
                </a:solidFill>
              </a:rPr>
              <a:t>对于</a:t>
            </a:r>
            <a:r>
              <a:rPr lang="zh-CN" altLang="en-US" sz="1800" dirty="0">
                <a:solidFill>
                  <a:srgbClr val="000000"/>
                </a:solidFill>
              </a:rPr>
              <a:t>集成</a:t>
            </a:r>
            <a:r>
              <a:rPr lang="zh-CN" altLang="en-US" sz="1800" dirty="0" smtClean="0">
                <a:solidFill>
                  <a:srgbClr val="000000"/>
                </a:solidFill>
              </a:rPr>
              <a:t>方法，它</a:t>
            </a:r>
            <a:r>
              <a:rPr lang="zh-CN" altLang="en-US" sz="1800" dirty="0">
                <a:solidFill>
                  <a:srgbClr val="000000"/>
                </a:solidFill>
              </a:rPr>
              <a:t>是学习器自身自主选择</a:t>
            </a:r>
            <a:r>
              <a:rPr lang="zh-CN" altLang="en-US" sz="1800" dirty="0" smtClean="0">
                <a:solidFill>
                  <a:srgbClr val="000000"/>
                </a:solidFill>
              </a:rPr>
              <a:t>特征，如</a:t>
            </a:r>
            <a:r>
              <a:rPr lang="zh-CN" altLang="en-US" sz="1800" dirty="0">
                <a:solidFill>
                  <a:srgbClr val="000000"/>
                </a:solidFill>
              </a:rPr>
              <a:t>使用</a:t>
            </a:r>
            <a:r>
              <a:rPr lang="en-US" altLang="zh-CN" sz="1800" dirty="0">
                <a:solidFill>
                  <a:srgbClr val="000000"/>
                </a:solidFill>
              </a:rPr>
              <a:t>Regularization </a:t>
            </a:r>
            <a:r>
              <a:rPr lang="zh-CN" altLang="en-US" sz="1800" dirty="0">
                <a:solidFill>
                  <a:srgbClr val="000000"/>
                </a:solidFill>
              </a:rPr>
              <a:t>做</a:t>
            </a:r>
            <a:r>
              <a:rPr lang="zh-CN" altLang="en-US" sz="1800" dirty="0" smtClean="0">
                <a:solidFill>
                  <a:srgbClr val="000000"/>
                </a:solidFill>
              </a:rPr>
              <a:t>特征选择，或者</a:t>
            </a:r>
            <a:r>
              <a:rPr lang="zh-CN" altLang="en-US" sz="1800" dirty="0">
                <a:solidFill>
                  <a:srgbClr val="000000"/>
                </a:solidFill>
              </a:rPr>
              <a:t>使用决策树</a:t>
            </a:r>
            <a:r>
              <a:rPr lang="zh-CN" altLang="en-US" sz="1800" dirty="0" smtClean="0">
                <a:solidFill>
                  <a:srgbClr val="000000"/>
                </a:solidFill>
              </a:rPr>
              <a:t>思想，例如</a:t>
            </a:r>
            <a:r>
              <a:rPr lang="zh-CN" altLang="en-US" sz="1800" dirty="0">
                <a:solidFill>
                  <a:srgbClr val="000000"/>
                </a:solidFill>
              </a:rPr>
              <a:t>应用随机森林和</a:t>
            </a:r>
            <a:r>
              <a:rPr lang="en-US" altLang="zh-CN" sz="1800" dirty="0">
                <a:solidFill>
                  <a:srgbClr val="000000"/>
                </a:solidFill>
              </a:rPr>
              <a:t>Gradient </a:t>
            </a:r>
            <a:r>
              <a:rPr lang="en-US" altLang="zh-CN" sz="1800" dirty="0" smtClean="0">
                <a:solidFill>
                  <a:srgbClr val="000000"/>
                </a:solidFill>
              </a:rPr>
              <a:t>boosting</a:t>
            </a:r>
            <a:r>
              <a:rPr lang="zh-CN" altLang="en-US" sz="1800" dirty="0">
                <a:solidFill>
                  <a:srgbClr val="000000"/>
                </a:solidFill>
              </a:rPr>
              <a:t>做</a:t>
            </a:r>
            <a:r>
              <a:rPr lang="zh-CN" altLang="en-US" sz="1800" dirty="0" smtClean="0">
                <a:solidFill>
                  <a:srgbClr val="000000"/>
                </a:solidFill>
              </a:rPr>
              <a:t>特征选择，本质</a:t>
            </a:r>
            <a:r>
              <a:rPr lang="zh-CN" altLang="en-US" sz="1800" dirty="0">
                <a:solidFill>
                  <a:srgbClr val="000000"/>
                </a:solidFill>
              </a:rPr>
              <a:t>上都是基于决策树的</a:t>
            </a:r>
            <a:r>
              <a:rPr lang="zh-CN" altLang="en-US" sz="1800" dirty="0" smtClean="0">
                <a:solidFill>
                  <a:srgbClr val="000000"/>
                </a:solidFill>
              </a:rPr>
              <a:t>特征选择，只是</a:t>
            </a:r>
            <a:r>
              <a:rPr lang="zh-CN" altLang="en-US" sz="1800" dirty="0">
                <a:solidFill>
                  <a:srgbClr val="000000"/>
                </a:solidFill>
              </a:rPr>
              <a:t>细节上有些区别</a:t>
            </a:r>
            <a:endParaRPr lang="en-US" altLang="zh-CN" sz="1400" dirty="0">
              <a:solidFill>
                <a:srgbClr val="000000"/>
              </a:solidFill>
            </a:endParaRPr>
          </a:p>
        </p:txBody>
      </p:sp>
    </p:spTree>
    <p:extLst>
      <p:ext uri="{BB962C8B-B14F-4D97-AF65-F5344CB8AC3E}">
        <p14:creationId xmlns:p14="http://schemas.microsoft.com/office/powerpoint/2010/main" val="279453277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特征提取</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特征提取目的是自动地构建新的</a:t>
            </a:r>
            <a:r>
              <a:rPr lang="zh-CN" altLang="en-US" sz="1800" dirty="0" smtClean="0">
                <a:solidFill>
                  <a:srgbClr val="000000"/>
                </a:solidFill>
              </a:rPr>
              <a:t>特征，将</a:t>
            </a:r>
            <a:r>
              <a:rPr lang="zh-CN" altLang="en-US" sz="1800" dirty="0">
                <a:solidFill>
                  <a:srgbClr val="000000"/>
                </a:solidFill>
              </a:rPr>
              <a:t>原始数据转换为一组具有明显统计意义的核心特征。例如通过变换特征取值来减少原始数据中某个特征的取值个数</a:t>
            </a:r>
            <a:r>
              <a:rPr lang="zh-CN" altLang="en-US" sz="1800" dirty="0" smtClean="0">
                <a:solidFill>
                  <a:srgbClr val="000000"/>
                </a:solidFill>
              </a:rPr>
              <a:t>等，或者</a:t>
            </a:r>
            <a:r>
              <a:rPr lang="zh-CN" altLang="en-US" sz="1800" dirty="0">
                <a:solidFill>
                  <a:srgbClr val="000000"/>
                </a:solidFill>
              </a:rPr>
              <a:t>减少特征的</a:t>
            </a:r>
            <a:r>
              <a:rPr lang="zh-CN" altLang="en-US" sz="1800" dirty="0" smtClean="0">
                <a:solidFill>
                  <a:srgbClr val="000000"/>
                </a:solidFill>
              </a:rPr>
              <a:t>数量，只</a:t>
            </a:r>
            <a:r>
              <a:rPr lang="zh-CN" altLang="en-US" sz="1800" dirty="0">
                <a:solidFill>
                  <a:srgbClr val="000000"/>
                </a:solidFill>
              </a:rPr>
              <a:t>选择关键特征。对于表格</a:t>
            </a:r>
            <a:r>
              <a:rPr lang="zh-CN" altLang="en-US" sz="1800" dirty="0" smtClean="0">
                <a:solidFill>
                  <a:srgbClr val="000000"/>
                </a:solidFill>
              </a:rPr>
              <a:t>数据，可以</a:t>
            </a:r>
            <a:r>
              <a:rPr lang="zh-CN" altLang="en-US" sz="1800" dirty="0">
                <a:solidFill>
                  <a:srgbClr val="000000"/>
                </a:solidFill>
              </a:rPr>
              <a:t>在特征矩阵上使用</a:t>
            </a:r>
            <a:r>
              <a:rPr lang="zh-CN" altLang="en-US" sz="1800" dirty="0" smtClean="0">
                <a:solidFill>
                  <a:srgbClr val="000000"/>
                </a:solidFill>
              </a:rPr>
              <a:t>主成分分析来</a:t>
            </a:r>
            <a:r>
              <a:rPr lang="zh-CN" altLang="en-US" sz="1800" dirty="0">
                <a:solidFill>
                  <a:srgbClr val="000000"/>
                </a:solidFill>
              </a:rPr>
              <a:t>进行</a:t>
            </a:r>
            <a:r>
              <a:rPr lang="zh-CN" altLang="en-US" sz="1800" dirty="0" smtClean="0">
                <a:solidFill>
                  <a:srgbClr val="000000"/>
                </a:solidFill>
              </a:rPr>
              <a:t>特征提取</a:t>
            </a:r>
            <a:endParaRPr lang="en-US" altLang="zh-CN" sz="1800" dirty="0" smtClean="0">
              <a:solidFill>
                <a:srgbClr val="000000"/>
              </a:solidFill>
            </a:endParaRPr>
          </a:p>
          <a:p>
            <a:r>
              <a:rPr lang="zh-CN" altLang="en-US" sz="1800" dirty="0" smtClean="0">
                <a:solidFill>
                  <a:srgbClr val="000000"/>
                </a:solidFill>
              </a:rPr>
              <a:t>常用</a:t>
            </a:r>
            <a:r>
              <a:rPr lang="zh-CN" altLang="en-US" sz="1800" dirty="0">
                <a:solidFill>
                  <a:srgbClr val="000000"/>
                </a:solidFill>
              </a:rPr>
              <a:t>的特征提取方法</a:t>
            </a:r>
            <a:r>
              <a:rPr lang="zh-CN" altLang="en-US" sz="1800" dirty="0" smtClean="0">
                <a:solidFill>
                  <a:srgbClr val="000000"/>
                </a:solidFill>
              </a:rPr>
              <a:t>有</a:t>
            </a:r>
            <a:endParaRPr lang="en-US" altLang="zh-CN" sz="1800" dirty="0" smtClean="0">
              <a:solidFill>
                <a:srgbClr val="000000"/>
              </a:solidFill>
            </a:endParaRPr>
          </a:p>
          <a:p>
            <a:pPr lvl="1"/>
            <a:r>
              <a:rPr lang="zh-CN" altLang="en-US" sz="1400" dirty="0" smtClean="0">
                <a:solidFill>
                  <a:srgbClr val="000000"/>
                </a:solidFill>
              </a:rPr>
              <a:t>主成分分析（</a:t>
            </a:r>
            <a:r>
              <a:rPr lang="en-US" altLang="zh-CN" sz="1400" dirty="0" smtClean="0">
                <a:solidFill>
                  <a:srgbClr val="000000"/>
                </a:solidFill>
              </a:rPr>
              <a:t>PCA</a:t>
            </a:r>
            <a:r>
              <a:rPr lang="zh-CN" altLang="en-US" sz="1400" dirty="0" smtClean="0">
                <a:solidFill>
                  <a:srgbClr val="000000"/>
                </a:solidFill>
              </a:rPr>
              <a:t>）</a:t>
            </a:r>
            <a:endParaRPr lang="en-US" altLang="zh-CN" sz="1400" dirty="0" smtClean="0">
              <a:solidFill>
                <a:srgbClr val="000000"/>
              </a:solidFill>
            </a:endParaRPr>
          </a:p>
          <a:p>
            <a:pPr lvl="1"/>
            <a:r>
              <a:rPr lang="zh-CN" altLang="en-US" sz="1400" dirty="0" smtClean="0">
                <a:solidFill>
                  <a:srgbClr val="000000"/>
                </a:solidFill>
              </a:rPr>
              <a:t>独立</a:t>
            </a:r>
            <a:r>
              <a:rPr lang="zh-CN" altLang="en-US" sz="1400" dirty="0">
                <a:solidFill>
                  <a:srgbClr val="000000"/>
                </a:solidFill>
              </a:rPr>
              <a:t>成分</a:t>
            </a:r>
            <a:r>
              <a:rPr lang="zh-CN" altLang="en-US" sz="1400" dirty="0" smtClean="0">
                <a:solidFill>
                  <a:srgbClr val="000000"/>
                </a:solidFill>
              </a:rPr>
              <a:t>分析（</a:t>
            </a:r>
            <a:r>
              <a:rPr lang="en-US" altLang="zh-CN" sz="1400" dirty="0" smtClean="0">
                <a:solidFill>
                  <a:srgbClr val="000000"/>
                </a:solidFill>
              </a:rPr>
              <a:t>Independent </a:t>
            </a:r>
            <a:r>
              <a:rPr lang="en-US" altLang="zh-CN" sz="1400" dirty="0">
                <a:solidFill>
                  <a:srgbClr val="000000"/>
                </a:solidFill>
              </a:rPr>
              <a:t>component </a:t>
            </a:r>
            <a:r>
              <a:rPr lang="en-US" altLang="zh-CN" sz="1400" dirty="0" smtClean="0">
                <a:solidFill>
                  <a:srgbClr val="000000"/>
                </a:solidFill>
              </a:rPr>
              <a:t>analysis</a:t>
            </a:r>
            <a:r>
              <a:rPr lang="zh-CN" altLang="en-US" sz="1400" dirty="0" smtClean="0">
                <a:solidFill>
                  <a:srgbClr val="000000"/>
                </a:solidFill>
              </a:rPr>
              <a:t>，</a:t>
            </a:r>
            <a:r>
              <a:rPr lang="en-US" altLang="zh-CN" sz="1400" dirty="0" smtClean="0">
                <a:solidFill>
                  <a:srgbClr val="000000"/>
                </a:solidFill>
              </a:rPr>
              <a:t> ICA</a:t>
            </a:r>
            <a:r>
              <a:rPr lang="zh-CN" altLang="en-US" sz="1400" dirty="0" smtClean="0">
                <a:solidFill>
                  <a:srgbClr val="000000"/>
                </a:solidFill>
              </a:rPr>
              <a:t>）</a:t>
            </a:r>
            <a:endParaRPr lang="en-US" altLang="zh-CN" sz="1400" dirty="0" smtClean="0">
              <a:solidFill>
                <a:srgbClr val="000000"/>
              </a:solidFill>
            </a:endParaRPr>
          </a:p>
          <a:p>
            <a:pPr lvl="1"/>
            <a:r>
              <a:rPr lang="zh-CN" altLang="en-US" sz="1400" dirty="0" smtClean="0">
                <a:solidFill>
                  <a:srgbClr val="000000"/>
                </a:solidFill>
              </a:rPr>
              <a:t>线性判别分析（</a:t>
            </a:r>
            <a:r>
              <a:rPr lang="en-US" altLang="zh-CN" sz="1400" dirty="0" smtClean="0">
                <a:solidFill>
                  <a:srgbClr val="000000"/>
                </a:solidFill>
              </a:rPr>
              <a:t>LDS</a:t>
            </a:r>
            <a:r>
              <a:rPr lang="zh-CN" altLang="en-US" sz="1400" dirty="0" smtClean="0">
                <a:solidFill>
                  <a:srgbClr val="000000"/>
                </a:solidFill>
              </a:rPr>
              <a:t>）</a:t>
            </a:r>
            <a:endParaRPr lang="en-US" altLang="zh-CN" sz="1000" dirty="0">
              <a:solidFill>
                <a:srgbClr val="000000"/>
              </a:solidFill>
            </a:endParaRPr>
          </a:p>
        </p:txBody>
      </p:sp>
    </p:spTree>
    <p:extLst>
      <p:ext uri="{BB962C8B-B14F-4D97-AF65-F5344CB8AC3E}">
        <p14:creationId xmlns:p14="http://schemas.microsoft.com/office/powerpoint/2010/main" val="250445626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568657" cy="461665"/>
          </a:xfrm>
          <a:prstGeom prst="rect">
            <a:avLst/>
          </a:prstGeom>
          <a:solidFill>
            <a:srgbClr val="FF6600"/>
          </a:solidFill>
          <a:ln>
            <a:noFill/>
          </a:ln>
          <a:extLst/>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a:solidFill>
                  <a:schemeClr val="bg1"/>
                </a:solidFill>
                <a:latin typeface="微软雅黑" panose="020B0503020204020204" pitchFamily="34" charset="-122"/>
                <a:ea typeface="微软雅黑" panose="020B0503020204020204" pitchFamily="34" charset="-122"/>
              </a:rPr>
              <a:t>模型训练</a:t>
            </a: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2" name="矩形 3"/>
          <p:cNvSpPr>
            <a:spLocks noChangeArrowheads="1"/>
          </p:cNvSpPr>
          <p:nvPr/>
        </p:nvSpPr>
        <p:spPr bwMode="auto">
          <a:xfrm>
            <a:off x="596900" y="1000471"/>
            <a:ext cx="8045450" cy="321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模型</a:t>
            </a:r>
            <a:r>
              <a:rPr lang="zh-CN" altLang="en-US" sz="1800" dirty="0">
                <a:solidFill>
                  <a:srgbClr val="000000"/>
                </a:solidFill>
              </a:rPr>
              <a:t>训练</a:t>
            </a:r>
            <a:r>
              <a:rPr lang="zh-CN" altLang="en-US" sz="1800" dirty="0" smtClean="0">
                <a:solidFill>
                  <a:srgbClr val="000000"/>
                </a:solidFill>
              </a:rPr>
              <a:t>常见术语</a:t>
            </a:r>
            <a:endParaRPr lang="en-US" altLang="zh-CN" sz="1800" dirty="0" smtClean="0">
              <a:solidFill>
                <a:srgbClr val="000000"/>
              </a:solidFill>
            </a:endParaRPr>
          </a:p>
          <a:p>
            <a:pPr lvl="1"/>
            <a:r>
              <a:rPr lang="en-US" altLang="zh-CN" sz="1400" dirty="0" smtClean="0">
                <a:solidFill>
                  <a:srgbClr val="000000"/>
                </a:solidFill>
              </a:rPr>
              <a:t>A/B</a:t>
            </a:r>
            <a:r>
              <a:rPr lang="zh-CN" altLang="en-US" sz="1400" dirty="0" smtClean="0">
                <a:solidFill>
                  <a:srgbClr val="000000"/>
                </a:solidFill>
              </a:rPr>
              <a:t>测试（</a:t>
            </a:r>
            <a:r>
              <a:rPr lang="en-US" altLang="zh-CN" sz="1400" dirty="0" smtClean="0">
                <a:solidFill>
                  <a:srgbClr val="000000"/>
                </a:solidFill>
              </a:rPr>
              <a:t>AB testing</a:t>
            </a:r>
            <a:r>
              <a:rPr lang="zh-CN" altLang="en-US" sz="1400" dirty="0" smtClean="0">
                <a:solidFill>
                  <a:srgbClr val="000000"/>
                </a:solidFill>
              </a:rPr>
              <a:t>）</a:t>
            </a:r>
            <a:endParaRPr lang="en-US" altLang="zh-CN" sz="1400" dirty="0" smtClean="0">
              <a:solidFill>
                <a:srgbClr val="000000"/>
              </a:solidFill>
            </a:endParaRPr>
          </a:p>
          <a:p>
            <a:pPr lvl="1"/>
            <a:r>
              <a:rPr lang="zh-CN" altLang="en-US" sz="1400" dirty="0" smtClean="0">
                <a:solidFill>
                  <a:srgbClr val="000000"/>
                </a:solidFill>
              </a:rPr>
              <a:t>基准（</a:t>
            </a:r>
            <a:r>
              <a:rPr lang="en-US" altLang="zh-CN" sz="1400" dirty="0" smtClean="0">
                <a:solidFill>
                  <a:srgbClr val="000000"/>
                </a:solidFill>
              </a:rPr>
              <a:t>baseline</a:t>
            </a:r>
            <a:r>
              <a:rPr lang="zh-CN" altLang="en-US" sz="1400" dirty="0" smtClean="0">
                <a:solidFill>
                  <a:srgbClr val="000000"/>
                </a:solidFill>
              </a:rPr>
              <a:t>）</a:t>
            </a:r>
            <a:endParaRPr lang="en-US" altLang="zh-CN" sz="1400" dirty="0">
              <a:solidFill>
                <a:srgbClr val="000000"/>
              </a:solidFill>
            </a:endParaRPr>
          </a:p>
          <a:p>
            <a:pPr lvl="1"/>
            <a:r>
              <a:rPr lang="zh-CN" altLang="en-US" sz="1400" dirty="0" smtClean="0">
                <a:solidFill>
                  <a:srgbClr val="000000"/>
                </a:solidFill>
              </a:rPr>
              <a:t>批次（</a:t>
            </a:r>
            <a:r>
              <a:rPr lang="en-US" altLang="zh-CN" sz="1400" dirty="0" smtClean="0">
                <a:solidFill>
                  <a:srgbClr val="000000"/>
                </a:solidFill>
              </a:rPr>
              <a:t>batch</a:t>
            </a:r>
            <a:r>
              <a:rPr lang="zh-CN" altLang="en-US" sz="1400" dirty="0" smtClean="0">
                <a:solidFill>
                  <a:srgbClr val="000000"/>
                </a:solidFill>
              </a:rPr>
              <a:t>）</a:t>
            </a:r>
            <a:endParaRPr lang="en-US" altLang="zh-CN" sz="1400" dirty="0">
              <a:solidFill>
                <a:srgbClr val="000000"/>
              </a:solidFill>
            </a:endParaRPr>
          </a:p>
          <a:p>
            <a:pPr lvl="1"/>
            <a:r>
              <a:rPr lang="zh-CN" altLang="en-US" sz="1400" dirty="0">
                <a:solidFill>
                  <a:srgbClr val="000000"/>
                </a:solidFill>
              </a:rPr>
              <a:t> 批次</a:t>
            </a:r>
            <a:r>
              <a:rPr lang="zh-CN" altLang="en-US" sz="1400" dirty="0" smtClean="0">
                <a:solidFill>
                  <a:srgbClr val="000000"/>
                </a:solidFill>
              </a:rPr>
              <a:t>规模（</a:t>
            </a:r>
            <a:r>
              <a:rPr lang="en-US" altLang="zh-CN" sz="1400" dirty="0" smtClean="0">
                <a:solidFill>
                  <a:srgbClr val="000000"/>
                </a:solidFill>
              </a:rPr>
              <a:t>batch size</a:t>
            </a:r>
            <a:r>
              <a:rPr lang="zh-CN" altLang="en-US" sz="1400" dirty="0" smtClean="0">
                <a:solidFill>
                  <a:srgbClr val="000000"/>
                </a:solidFill>
              </a:rPr>
              <a:t>）是</a:t>
            </a:r>
            <a:r>
              <a:rPr lang="zh-CN" altLang="en-US" sz="1400" dirty="0">
                <a:solidFill>
                  <a:srgbClr val="000000"/>
                </a:solidFill>
              </a:rPr>
              <a:t>训练过程中一个批次中的样本的数量</a:t>
            </a:r>
            <a:endParaRPr lang="en-US" altLang="zh-CN" sz="1400" dirty="0">
              <a:solidFill>
                <a:srgbClr val="000000"/>
              </a:solidFill>
            </a:endParaRPr>
          </a:p>
          <a:p>
            <a:pPr lvl="1"/>
            <a:r>
              <a:rPr lang="zh-CN" altLang="en-US" sz="1400" dirty="0" smtClean="0">
                <a:solidFill>
                  <a:srgbClr val="000000"/>
                </a:solidFill>
              </a:rPr>
              <a:t>周期（</a:t>
            </a:r>
            <a:r>
              <a:rPr lang="en-US" altLang="zh-CN" sz="1400" dirty="0" smtClean="0">
                <a:solidFill>
                  <a:srgbClr val="000000"/>
                </a:solidFill>
              </a:rPr>
              <a:t>epoch</a:t>
            </a:r>
            <a:r>
              <a:rPr lang="zh-CN" altLang="en-US" sz="1400" dirty="0" smtClean="0">
                <a:solidFill>
                  <a:srgbClr val="000000"/>
                </a:solidFill>
              </a:rPr>
              <a:t>）</a:t>
            </a:r>
            <a:endParaRPr lang="en-US" altLang="zh-CN" sz="1400" dirty="0">
              <a:solidFill>
                <a:srgbClr val="000000"/>
              </a:solidFill>
            </a:endParaRPr>
          </a:p>
          <a:p>
            <a:pPr lvl="1"/>
            <a:r>
              <a:rPr lang="zh-CN" altLang="en-US" sz="1400" dirty="0" smtClean="0">
                <a:solidFill>
                  <a:srgbClr val="000000"/>
                </a:solidFill>
              </a:rPr>
              <a:t>检查点（</a:t>
            </a:r>
            <a:r>
              <a:rPr lang="en-US" altLang="zh-CN" sz="1400" dirty="0" smtClean="0">
                <a:solidFill>
                  <a:srgbClr val="000000"/>
                </a:solidFill>
              </a:rPr>
              <a:t>checkpoint</a:t>
            </a:r>
            <a:r>
              <a:rPr lang="zh-CN" altLang="en-US" sz="1400" dirty="0" smtClean="0">
                <a:solidFill>
                  <a:srgbClr val="000000"/>
                </a:solidFill>
              </a:rPr>
              <a:t>）</a:t>
            </a:r>
            <a:endParaRPr lang="en-US" altLang="zh-CN" sz="1400" dirty="0">
              <a:solidFill>
                <a:srgbClr val="000000"/>
              </a:solidFill>
            </a:endParaRPr>
          </a:p>
          <a:p>
            <a:pPr lvl="1"/>
            <a:r>
              <a:rPr lang="zh-CN" altLang="en-US" sz="1400" dirty="0" smtClean="0">
                <a:solidFill>
                  <a:srgbClr val="000000"/>
                </a:solidFill>
              </a:rPr>
              <a:t>收敛（</a:t>
            </a:r>
            <a:r>
              <a:rPr lang="en-US" altLang="zh-CN" sz="1400" dirty="0" smtClean="0">
                <a:solidFill>
                  <a:srgbClr val="000000"/>
                </a:solidFill>
              </a:rPr>
              <a:t>convergence</a:t>
            </a:r>
            <a:r>
              <a:rPr lang="zh-CN" altLang="en-US" sz="1400" dirty="0" smtClean="0">
                <a:solidFill>
                  <a:srgbClr val="000000"/>
                </a:solidFill>
              </a:rPr>
              <a:t>）</a:t>
            </a:r>
            <a:endParaRPr lang="en-US" altLang="zh-CN" sz="1400" dirty="0" smtClean="0">
              <a:solidFill>
                <a:srgbClr val="000000"/>
              </a:solidFill>
            </a:endParaRPr>
          </a:p>
          <a:p>
            <a:pPr lvl="1"/>
            <a:r>
              <a:rPr lang="zh-CN" altLang="en-US" sz="1400" dirty="0" smtClean="0">
                <a:solidFill>
                  <a:srgbClr val="000000"/>
                </a:solidFill>
              </a:rPr>
              <a:t>凸函数（</a:t>
            </a:r>
            <a:r>
              <a:rPr lang="en-US" altLang="zh-CN" sz="1400" dirty="0" smtClean="0">
                <a:solidFill>
                  <a:srgbClr val="000000"/>
                </a:solidFill>
              </a:rPr>
              <a:t>convex function</a:t>
            </a:r>
            <a:r>
              <a:rPr lang="zh-CN" altLang="en-US" sz="1400" dirty="0" smtClean="0">
                <a:solidFill>
                  <a:srgbClr val="000000"/>
                </a:solidFill>
              </a:rPr>
              <a:t>）</a:t>
            </a:r>
            <a:endParaRPr lang="en-US" altLang="zh-CN" sz="1400" dirty="0" smtClean="0">
              <a:solidFill>
                <a:srgbClr val="000000"/>
              </a:solidFill>
            </a:endParaRPr>
          </a:p>
          <a:p>
            <a:pPr lvl="1"/>
            <a:r>
              <a:rPr lang="zh-CN" altLang="en-US" sz="1400" dirty="0" smtClean="0">
                <a:solidFill>
                  <a:srgbClr val="000000"/>
                </a:solidFill>
              </a:rPr>
              <a:t>决策边界（</a:t>
            </a:r>
            <a:r>
              <a:rPr lang="en-US" altLang="zh-CN" sz="1400" dirty="0" smtClean="0">
                <a:solidFill>
                  <a:srgbClr val="000000"/>
                </a:solidFill>
              </a:rPr>
              <a:t>decision boundary</a:t>
            </a:r>
            <a:r>
              <a:rPr lang="zh-CN" altLang="en-US" sz="1400" dirty="0" smtClean="0">
                <a:solidFill>
                  <a:srgbClr val="000000"/>
                </a:solidFill>
              </a:rPr>
              <a:t>）</a:t>
            </a:r>
            <a:endParaRPr lang="en-US" altLang="zh-CN" sz="1400" dirty="0" smtClean="0">
              <a:solidFill>
                <a:srgbClr val="000000"/>
              </a:solidFill>
            </a:endParaRPr>
          </a:p>
          <a:p>
            <a:pPr lvl="1"/>
            <a:r>
              <a:rPr lang="zh-CN" altLang="en-US" sz="1400" dirty="0" smtClean="0">
                <a:solidFill>
                  <a:srgbClr val="000000"/>
                </a:solidFill>
              </a:rPr>
              <a:t>泛化（</a:t>
            </a:r>
            <a:r>
              <a:rPr lang="en-US" altLang="zh-CN" sz="1400" dirty="0" smtClean="0">
                <a:solidFill>
                  <a:srgbClr val="000000"/>
                </a:solidFill>
              </a:rPr>
              <a:t>generalization</a:t>
            </a:r>
            <a:r>
              <a:rPr lang="zh-CN" altLang="en-US" sz="1400" dirty="0" smtClean="0">
                <a:solidFill>
                  <a:srgbClr val="000000"/>
                </a:solidFill>
              </a:rPr>
              <a:t>）</a:t>
            </a:r>
            <a:endParaRPr lang="en-US" altLang="zh-CN" sz="1400" dirty="0" smtClean="0">
              <a:solidFill>
                <a:srgbClr val="000000"/>
              </a:solidFill>
            </a:endParaRPr>
          </a:p>
          <a:p>
            <a:pPr lvl="1"/>
            <a:r>
              <a:rPr lang="zh-CN" altLang="en-US" sz="1400" dirty="0" smtClean="0">
                <a:solidFill>
                  <a:srgbClr val="000000"/>
                </a:solidFill>
              </a:rPr>
              <a:t>梯度下降（</a:t>
            </a:r>
            <a:r>
              <a:rPr lang="en-US" altLang="zh-CN" sz="1400" dirty="0" smtClean="0">
                <a:solidFill>
                  <a:srgbClr val="000000"/>
                </a:solidFill>
              </a:rPr>
              <a:t>gradient descent</a:t>
            </a:r>
            <a:r>
              <a:rPr lang="zh-CN" altLang="en-US" sz="1400" dirty="0" smtClean="0">
                <a:solidFill>
                  <a:srgbClr val="000000"/>
                </a:solidFill>
              </a:rPr>
              <a:t>）</a:t>
            </a:r>
            <a:endParaRPr lang="en-US" altLang="zh-CN" sz="1400" dirty="0">
              <a:solidFill>
                <a:srgbClr val="000000"/>
              </a:solidFill>
            </a:endParaRPr>
          </a:p>
        </p:txBody>
      </p:sp>
    </p:spTree>
    <p:extLst>
      <p:ext uri="{BB962C8B-B14F-4D97-AF65-F5344CB8AC3E}">
        <p14:creationId xmlns:p14="http://schemas.microsoft.com/office/powerpoint/2010/main" val="2197853840"/>
      </p:ext>
    </p:extLst>
  </p:cSld>
  <p:clrMapOvr>
    <a:masterClrMapping/>
  </p:clrMapOvr>
  <p:transition spd="slow">
    <p:pu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416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smtClean="0">
                <a:solidFill>
                  <a:schemeClr val="bg1"/>
                </a:solidFill>
                <a:latin typeface="微软雅黑" panose="020B0503020204020204" pitchFamily="34" charset="-122"/>
                <a:ea typeface="微软雅黑" panose="020B0503020204020204" pitchFamily="34" charset="-122"/>
              </a:rPr>
              <a:t>章节结构</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6" name="矩形 3"/>
          <p:cNvSpPr>
            <a:spLocks noChangeArrowheads="1"/>
          </p:cNvSpPr>
          <p:nvPr/>
        </p:nvSpPr>
        <p:spPr bwMode="auto">
          <a:xfrm>
            <a:off x="596900" y="1000471"/>
            <a:ext cx="8045450" cy="3693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特征工程</a:t>
            </a:r>
            <a:endParaRPr lang="en-US" altLang="zh-CN" sz="1800" dirty="0" smtClean="0">
              <a:solidFill>
                <a:srgbClr val="000000"/>
              </a:solidFill>
            </a:endParaRPr>
          </a:p>
          <a:p>
            <a:pPr lvl="1"/>
            <a:r>
              <a:rPr lang="zh-CN" altLang="en-US" sz="1400" dirty="0" smtClean="0">
                <a:solidFill>
                  <a:srgbClr val="000000"/>
                </a:solidFill>
              </a:rPr>
              <a:t>特征构造</a:t>
            </a:r>
            <a:endParaRPr lang="en-US" altLang="zh-CN" sz="1400" dirty="0" smtClean="0">
              <a:solidFill>
                <a:srgbClr val="000000"/>
              </a:solidFill>
            </a:endParaRPr>
          </a:p>
          <a:p>
            <a:pPr lvl="1"/>
            <a:r>
              <a:rPr lang="zh-CN" altLang="en-US" sz="1400" dirty="0" smtClean="0">
                <a:solidFill>
                  <a:srgbClr val="000000"/>
                </a:solidFill>
              </a:rPr>
              <a:t>特征选择</a:t>
            </a:r>
            <a:endParaRPr lang="en-US" altLang="zh-CN" sz="1400" dirty="0" smtClean="0">
              <a:solidFill>
                <a:srgbClr val="000000"/>
              </a:solidFill>
            </a:endParaRPr>
          </a:p>
          <a:p>
            <a:pPr lvl="1"/>
            <a:r>
              <a:rPr lang="zh-CN" altLang="en-US" sz="1400" dirty="0" smtClean="0">
                <a:solidFill>
                  <a:srgbClr val="000000"/>
                </a:solidFill>
              </a:rPr>
              <a:t>特征提取</a:t>
            </a:r>
            <a:endParaRPr lang="en-US" altLang="zh-CN" sz="1400" dirty="0" smtClean="0">
              <a:solidFill>
                <a:srgbClr val="000000"/>
              </a:solidFill>
            </a:endParaRPr>
          </a:p>
          <a:p>
            <a:r>
              <a:rPr lang="zh-CN" altLang="en-US" sz="1800" dirty="0" smtClean="0">
                <a:solidFill>
                  <a:srgbClr val="000000"/>
                </a:solidFill>
              </a:rPr>
              <a:t>模型训练</a:t>
            </a:r>
            <a:endParaRPr lang="en-US" altLang="zh-CN" sz="1800" dirty="0" smtClean="0">
              <a:solidFill>
                <a:srgbClr val="000000"/>
              </a:solidFill>
            </a:endParaRPr>
          </a:p>
          <a:p>
            <a:pPr lvl="1"/>
            <a:r>
              <a:rPr lang="zh-CN" altLang="en-US" sz="1400" dirty="0">
                <a:solidFill>
                  <a:srgbClr val="000000"/>
                </a:solidFill>
              </a:rPr>
              <a:t>模型</a:t>
            </a:r>
            <a:r>
              <a:rPr lang="zh-CN" altLang="en-US" sz="1400" dirty="0" smtClean="0">
                <a:solidFill>
                  <a:srgbClr val="000000"/>
                </a:solidFill>
              </a:rPr>
              <a:t>训练常见术语</a:t>
            </a:r>
            <a:endParaRPr lang="en-US" altLang="zh-CN" sz="1400" dirty="0" smtClean="0">
              <a:solidFill>
                <a:srgbClr val="000000"/>
              </a:solidFill>
            </a:endParaRPr>
          </a:p>
          <a:p>
            <a:pPr lvl="1"/>
            <a:r>
              <a:rPr lang="zh-CN" altLang="en-US" sz="1400" dirty="0" smtClean="0">
                <a:solidFill>
                  <a:srgbClr val="000000"/>
                </a:solidFill>
              </a:rPr>
              <a:t>训练数据收集</a:t>
            </a:r>
            <a:endParaRPr lang="en-US" altLang="zh-CN" sz="1400" dirty="0" smtClean="0">
              <a:solidFill>
                <a:srgbClr val="000000"/>
              </a:solidFill>
            </a:endParaRPr>
          </a:p>
          <a:p>
            <a:r>
              <a:rPr lang="zh-CN" altLang="en-US" sz="1800" dirty="0" smtClean="0">
                <a:solidFill>
                  <a:srgbClr val="000000"/>
                </a:solidFill>
              </a:rPr>
              <a:t>可视化分析</a:t>
            </a:r>
            <a:endParaRPr lang="en-US" altLang="zh-CN" sz="1800" dirty="0" smtClean="0">
              <a:solidFill>
                <a:srgbClr val="000000"/>
              </a:solidFill>
            </a:endParaRPr>
          </a:p>
          <a:p>
            <a:pPr lvl="1"/>
            <a:r>
              <a:rPr lang="zh-CN" altLang="en-US" sz="1400" dirty="0">
                <a:solidFill>
                  <a:srgbClr val="000000"/>
                </a:solidFill>
              </a:rPr>
              <a:t>可视化</a:t>
            </a:r>
            <a:r>
              <a:rPr lang="zh-CN" altLang="en-US" sz="1400" dirty="0" smtClean="0">
                <a:solidFill>
                  <a:srgbClr val="000000"/>
                </a:solidFill>
              </a:rPr>
              <a:t>分析的作用</a:t>
            </a:r>
            <a:endParaRPr lang="en-US" altLang="zh-CN" sz="1400" dirty="0" smtClean="0">
              <a:solidFill>
                <a:srgbClr val="000000"/>
              </a:solidFill>
            </a:endParaRPr>
          </a:p>
          <a:p>
            <a:pPr lvl="1"/>
            <a:r>
              <a:rPr lang="zh-CN" altLang="en-US" sz="1400" dirty="0">
                <a:solidFill>
                  <a:srgbClr val="000000"/>
                </a:solidFill>
              </a:rPr>
              <a:t>可视化</a:t>
            </a:r>
            <a:r>
              <a:rPr lang="zh-CN" altLang="en-US" sz="1400" dirty="0" smtClean="0">
                <a:solidFill>
                  <a:srgbClr val="000000"/>
                </a:solidFill>
              </a:rPr>
              <a:t>分析方法</a:t>
            </a:r>
            <a:endParaRPr lang="en-US" altLang="zh-CN" sz="1400" dirty="0">
              <a:solidFill>
                <a:srgbClr val="000000"/>
              </a:solidFill>
            </a:endParaRPr>
          </a:p>
          <a:p>
            <a:pPr lvl="1"/>
            <a:r>
              <a:rPr lang="zh-CN" altLang="en-US" sz="1400" dirty="0">
                <a:solidFill>
                  <a:srgbClr val="000000"/>
                </a:solidFill>
              </a:rPr>
              <a:t>可视化</a:t>
            </a:r>
            <a:r>
              <a:rPr lang="zh-CN" altLang="en-US" sz="1400" dirty="0" smtClean="0">
                <a:solidFill>
                  <a:srgbClr val="000000"/>
                </a:solidFill>
              </a:rPr>
              <a:t>分析常用工具</a:t>
            </a:r>
            <a:endParaRPr lang="en-US" altLang="zh-CN" sz="1400" dirty="0" smtClean="0">
              <a:solidFill>
                <a:srgbClr val="000000"/>
              </a:solidFill>
            </a:endParaRPr>
          </a:p>
          <a:p>
            <a:pPr lvl="1"/>
            <a:r>
              <a:rPr lang="zh-CN" altLang="en-US" sz="1400" dirty="0" smtClean="0">
                <a:solidFill>
                  <a:srgbClr val="000000"/>
                </a:solidFill>
              </a:rPr>
              <a:t>常见的可视化图表</a:t>
            </a:r>
            <a:endParaRPr lang="en-US" altLang="zh-CN" sz="1400" dirty="0">
              <a:solidFill>
                <a:srgbClr val="000000"/>
              </a:solidFill>
            </a:endParaRPr>
          </a:p>
          <a:p>
            <a:pPr lvl="1"/>
            <a:r>
              <a:rPr lang="zh-CN" altLang="en-US" sz="1400" dirty="0">
                <a:solidFill>
                  <a:srgbClr val="000000"/>
                </a:solidFill>
              </a:rPr>
              <a:t>可视化</a:t>
            </a:r>
            <a:r>
              <a:rPr lang="zh-CN" altLang="en-US" sz="1400" dirty="0" smtClean="0">
                <a:solidFill>
                  <a:srgbClr val="000000"/>
                </a:solidFill>
              </a:rPr>
              <a:t>分析面临的挑战</a:t>
            </a:r>
            <a:endParaRPr lang="en-US" altLang="zh-CN" sz="1400" dirty="0">
              <a:solidFill>
                <a:srgbClr val="000000"/>
              </a:solidFill>
            </a:endParaRPr>
          </a:p>
        </p:txBody>
      </p:sp>
    </p:spTree>
    <p:extLst>
      <p:ext uri="{BB962C8B-B14F-4D97-AF65-F5344CB8AC3E}">
        <p14:creationId xmlns:p14="http://schemas.microsoft.com/office/powerpoint/2010/main" val="407982290"/>
      </p:ext>
    </p:extLst>
  </p:cSld>
  <p:clrMapOvr>
    <a:masterClrMapping/>
  </p:clrMapOvr>
  <p:transition spd="slow">
    <p:push/>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6493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训练数据收集</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034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从专业数据公司购买</a:t>
            </a:r>
            <a:endParaRPr lang="en-US" altLang="zh-CN" sz="1800" dirty="0" smtClean="0">
              <a:solidFill>
                <a:srgbClr val="000000"/>
              </a:solidFill>
            </a:endParaRPr>
          </a:p>
          <a:p>
            <a:r>
              <a:rPr lang="zh-CN" altLang="en-US" sz="1800" dirty="0" smtClean="0">
                <a:solidFill>
                  <a:srgbClr val="000000"/>
                </a:solidFill>
              </a:rPr>
              <a:t>免费的公开数据</a:t>
            </a:r>
            <a:endParaRPr lang="en-US" altLang="zh-CN" sz="1800" dirty="0" smtClean="0">
              <a:solidFill>
                <a:srgbClr val="000000"/>
              </a:solidFill>
            </a:endParaRPr>
          </a:p>
          <a:p>
            <a:r>
              <a:rPr lang="zh-CN" altLang="en-US" sz="1800" dirty="0" smtClean="0">
                <a:solidFill>
                  <a:srgbClr val="000000"/>
                </a:solidFill>
              </a:rPr>
              <a:t>系统生成、人工标注和交换</a:t>
            </a:r>
            <a:endParaRPr lang="en-US" altLang="zh-CN" sz="1800" dirty="0" smtClean="0">
              <a:solidFill>
                <a:srgbClr val="000000"/>
              </a:solidFill>
            </a:endParaRPr>
          </a:p>
        </p:txBody>
      </p:sp>
    </p:spTree>
    <p:extLst>
      <p:ext uri="{BB962C8B-B14F-4D97-AF65-F5344CB8AC3E}">
        <p14:creationId xmlns:p14="http://schemas.microsoft.com/office/powerpoint/2010/main" val="243769406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956283" cy="461665"/>
          </a:xfrm>
          <a:prstGeom prst="rect">
            <a:avLst/>
          </a:prstGeom>
          <a:solidFill>
            <a:srgbClr val="FF6600"/>
          </a:solidFill>
          <a:ln>
            <a:noFill/>
          </a:ln>
          <a:extLst/>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a:solidFill>
                  <a:schemeClr val="bg1"/>
                </a:solidFill>
                <a:latin typeface="微软雅黑" panose="020B0503020204020204" pitchFamily="34" charset="-122"/>
                <a:ea typeface="微软雅黑" panose="020B0503020204020204" pitchFamily="34" charset="-122"/>
              </a:rPr>
              <a:t>可视化分析</a:t>
            </a: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2" name="矩形 3"/>
          <p:cNvSpPr>
            <a:spLocks noChangeArrowheads="1"/>
          </p:cNvSpPr>
          <p:nvPr/>
        </p:nvSpPr>
        <p:spPr bwMode="auto">
          <a:xfrm>
            <a:off x="596900" y="1000471"/>
            <a:ext cx="80454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可视化分析是一</a:t>
            </a:r>
            <a:r>
              <a:rPr lang="zh-CN" altLang="en-US" sz="1800" dirty="0" smtClean="0">
                <a:solidFill>
                  <a:srgbClr val="000000"/>
                </a:solidFill>
              </a:rPr>
              <a:t>种数据分析方法，利用</a:t>
            </a:r>
            <a:r>
              <a:rPr lang="zh-CN" altLang="en-US" sz="1800" dirty="0">
                <a:solidFill>
                  <a:srgbClr val="000000"/>
                </a:solidFill>
              </a:rPr>
              <a:t>人类的形象思维将数据</a:t>
            </a:r>
            <a:r>
              <a:rPr lang="zh-CN" altLang="en-US" sz="1800" dirty="0" smtClean="0">
                <a:solidFill>
                  <a:srgbClr val="000000"/>
                </a:solidFill>
              </a:rPr>
              <a:t>关联，并</a:t>
            </a:r>
            <a:r>
              <a:rPr lang="zh-CN" altLang="en-US" sz="1800" dirty="0">
                <a:solidFill>
                  <a:srgbClr val="000000"/>
                </a:solidFill>
              </a:rPr>
              <a:t>映射为形象的图表。人脑对于视觉信息的处理要比文本信息容易得</a:t>
            </a:r>
            <a:r>
              <a:rPr lang="zh-CN" altLang="en-US" sz="1800" dirty="0" smtClean="0">
                <a:solidFill>
                  <a:srgbClr val="000000"/>
                </a:solidFill>
              </a:rPr>
              <a:t>多，所以</a:t>
            </a:r>
            <a:r>
              <a:rPr lang="zh-CN" altLang="en-US" sz="1800" dirty="0">
                <a:solidFill>
                  <a:srgbClr val="000000"/>
                </a:solidFill>
              </a:rPr>
              <a:t>可视化图表能够使用户更好地理解</a:t>
            </a:r>
            <a:r>
              <a:rPr lang="zh-CN" altLang="en-US" sz="1800" dirty="0" smtClean="0">
                <a:solidFill>
                  <a:srgbClr val="000000"/>
                </a:solidFill>
              </a:rPr>
              <a:t>信息，可视化</a:t>
            </a:r>
            <a:r>
              <a:rPr lang="zh-CN" altLang="en-US" sz="1800" dirty="0">
                <a:solidFill>
                  <a:srgbClr val="000000"/>
                </a:solidFill>
              </a:rPr>
              <a:t>分析凭借其直观</a:t>
            </a:r>
            <a:r>
              <a:rPr lang="zh-CN" altLang="en-US" sz="1800" dirty="0" smtClean="0">
                <a:solidFill>
                  <a:srgbClr val="000000"/>
                </a:solidFill>
              </a:rPr>
              <a:t>清晰，能够</a:t>
            </a:r>
            <a:r>
              <a:rPr lang="zh-CN" altLang="en-US" sz="1800" dirty="0">
                <a:solidFill>
                  <a:srgbClr val="000000"/>
                </a:solidFill>
              </a:rPr>
              <a:t>提供新洞察和发现机会的特点活跃在诸多科学</a:t>
            </a:r>
            <a:r>
              <a:rPr lang="zh-CN" altLang="en-US" sz="1800" dirty="0" smtClean="0">
                <a:solidFill>
                  <a:srgbClr val="000000"/>
                </a:solidFill>
              </a:rPr>
              <a:t>领域</a:t>
            </a:r>
            <a:endParaRPr lang="en-US" altLang="zh-CN" sz="1400" dirty="0">
              <a:solidFill>
                <a:srgbClr val="000000"/>
              </a:solidFill>
            </a:endParaRPr>
          </a:p>
        </p:txBody>
      </p:sp>
    </p:spTree>
    <p:extLst>
      <p:ext uri="{BB962C8B-B14F-4D97-AF65-F5344CB8AC3E}">
        <p14:creationId xmlns:p14="http://schemas.microsoft.com/office/powerpoint/2010/main" val="1299657857"/>
      </p:ext>
    </p:extLst>
  </p:cSld>
  <p:clrMapOvr>
    <a:masterClrMapping/>
  </p:clrMapOvr>
  <p:transition spd="slow">
    <p:push/>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02703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可视化</a:t>
            </a:r>
            <a:r>
              <a:rPr kumimoji="0" lang="zh-CN" altLang="en-US" dirty="0"/>
              <a:t>分析的作用</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973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在数据分析</a:t>
            </a:r>
            <a:r>
              <a:rPr lang="zh-CN" altLang="en-US" sz="1800" dirty="0" smtClean="0">
                <a:solidFill>
                  <a:srgbClr val="000000"/>
                </a:solidFill>
              </a:rPr>
              <a:t>中，通过</a:t>
            </a:r>
            <a:r>
              <a:rPr lang="zh-CN" altLang="en-US" sz="1800" dirty="0">
                <a:solidFill>
                  <a:srgbClr val="000000"/>
                </a:solidFill>
              </a:rPr>
              <a:t>绘制图表更容易找到数据中的模式。传统的数据分析方法存在一些</a:t>
            </a:r>
            <a:r>
              <a:rPr lang="zh-CN" altLang="en-US" sz="1800" dirty="0" smtClean="0">
                <a:solidFill>
                  <a:srgbClr val="000000"/>
                </a:solidFill>
              </a:rPr>
              <a:t>局限性，需要</a:t>
            </a:r>
            <a:r>
              <a:rPr lang="zh-CN" altLang="en-US" sz="1800" dirty="0">
                <a:solidFill>
                  <a:srgbClr val="000000"/>
                </a:solidFill>
              </a:rPr>
              <a:t>借助于分析师丰富的分析经验。可视化分析方法将数据以图像的方式</a:t>
            </a:r>
            <a:r>
              <a:rPr lang="zh-CN" altLang="en-US" sz="1800" dirty="0" smtClean="0">
                <a:solidFill>
                  <a:srgbClr val="000000"/>
                </a:solidFill>
              </a:rPr>
              <a:t>展现，提供</a:t>
            </a:r>
            <a:r>
              <a:rPr lang="zh-CN" altLang="en-US" sz="1800" dirty="0">
                <a:solidFill>
                  <a:srgbClr val="000000"/>
                </a:solidFill>
              </a:rPr>
              <a:t>友好的</a:t>
            </a:r>
            <a:r>
              <a:rPr lang="zh-CN" altLang="en-US" sz="1800" dirty="0" smtClean="0">
                <a:solidFill>
                  <a:srgbClr val="000000"/>
                </a:solidFill>
              </a:rPr>
              <a:t>交互，还</a:t>
            </a:r>
            <a:r>
              <a:rPr lang="zh-CN" altLang="en-US" sz="1800" dirty="0">
                <a:solidFill>
                  <a:srgbClr val="000000"/>
                </a:solidFill>
              </a:rPr>
              <a:t>可以提供额外的记忆</a:t>
            </a:r>
            <a:r>
              <a:rPr lang="zh-CN" altLang="en-US" sz="1800" dirty="0" smtClean="0">
                <a:solidFill>
                  <a:srgbClr val="000000"/>
                </a:solidFill>
              </a:rPr>
              <a:t>帮助，对于</a:t>
            </a:r>
            <a:r>
              <a:rPr lang="zh-CN" altLang="en-US" sz="1800" dirty="0">
                <a:solidFill>
                  <a:srgbClr val="000000"/>
                </a:solidFill>
              </a:rPr>
              <a:t>将要分析的</a:t>
            </a:r>
            <a:r>
              <a:rPr lang="zh-CN" altLang="en-US" sz="1800" dirty="0" smtClean="0">
                <a:solidFill>
                  <a:srgbClr val="000000"/>
                </a:solidFill>
              </a:rPr>
              <a:t>问题，无需</a:t>
            </a:r>
            <a:r>
              <a:rPr lang="zh-CN" altLang="en-US" sz="1800" dirty="0">
                <a:solidFill>
                  <a:srgbClr val="000000"/>
                </a:solidFill>
              </a:rPr>
              <a:t>事先假设或</a:t>
            </a:r>
            <a:r>
              <a:rPr lang="zh-CN" altLang="en-US" sz="1800" dirty="0" smtClean="0">
                <a:solidFill>
                  <a:srgbClr val="000000"/>
                </a:solidFill>
              </a:rPr>
              <a:t>猜想，可以</a:t>
            </a:r>
            <a:r>
              <a:rPr lang="zh-CN" altLang="en-US" sz="1800" dirty="0">
                <a:solidFill>
                  <a:srgbClr val="000000"/>
                </a:solidFill>
              </a:rPr>
              <a:t>自动从数据中挖掘出更多的隐含</a:t>
            </a:r>
            <a:r>
              <a:rPr lang="zh-CN" altLang="en-US" sz="1800" dirty="0" smtClean="0">
                <a:solidFill>
                  <a:srgbClr val="000000"/>
                </a:solidFill>
              </a:rPr>
              <a:t>信息</a:t>
            </a:r>
            <a:endParaRPr lang="en-US" altLang="zh-CN" sz="1800" dirty="0" smtClean="0">
              <a:solidFill>
                <a:srgbClr val="000000"/>
              </a:solidFill>
            </a:endParaRPr>
          </a:p>
          <a:p>
            <a:r>
              <a:rPr lang="zh-CN" altLang="en-US" sz="1800" dirty="0" smtClean="0">
                <a:solidFill>
                  <a:srgbClr val="000000"/>
                </a:solidFill>
              </a:rPr>
              <a:t>在</a:t>
            </a:r>
            <a:r>
              <a:rPr lang="zh-CN" altLang="en-US" sz="1800" dirty="0">
                <a:solidFill>
                  <a:srgbClr val="000000"/>
                </a:solidFill>
              </a:rPr>
              <a:t>机器学习</a:t>
            </a:r>
            <a:r>
              <a:rPr lang="zh-CN" altLang="en-US" sz="1800" dirty="0" smtClean="0">
                <a:solidFill>
                  <a:srgbClr val="000000"/>
                </a:solidFill>
              </a:rPr>
              <a:t>领域，缺失</a:t>
            </a:r>
            <a:r>
              <a:rPr lang="zh-CN" altLang="en-US" sz="1800" dirty="0">
                <a:solidFill>
                  <a:srgbClr val="000000"/>
                </a:solidFill>
              </a:rPr>
              <a:t>数据、过度训练、过度调优等都会影响模型的</a:t>
            </a:r>
            <a:r>
              <a:rPr lang="zh-CN" altLang="en-US" sz="1800" dirty="0" smtClean="0">
                <a:solidFill>
                  <a:srgbClr val="000000"/>
                </a:solidFill>
              </a:rPr>
              <a:t>建立，可视化</a:t>
            </a:r>
            <a:r>
              <a:rPr lang="zh-CN" altLang="en-US" sz="1800" dirty="0">
                <a:solidFill>
                  <a:srgbClr val="000000"/>
                </a:solidFill>
              </a:rPr>
              <a:t>分析可以帮助解决</a:t>
            </a:r>
            <a:r>
              <a:rPr lang="zh-CN" altLang="en-US" sz="1800" dirty="0" smtClean="0">
                <a:solidFill>
                  <a:srgbClr val="000000"/>
                </a:solidFill>
              </a:rPr>
              <a:t>其中一些问题</a:t>
            </a:r>
            <a:endParaRPr lang="en-US" altLang="zh-CN" sz="1800" dirty="0" smtClean="0">
              <a:solidFill>
                <a:srgbClr val="000000"/>
              </a:solidFill>
            </a:endParaRPr>
          </a:p>
          <a:p>
            <a:r>
              <a:rPr lang="zh-CN" altLang="en-US" sz="1800" dirty="0" smtClean="0">
                <a:solidFill>
                  <a:srgbClr val="000000"/>
                </a:solidFill>
              </a:rPr>
              <a:t>可视化</a:t>
            </a:r>
            <a:r>
              <a:rPr lang="zh-CN" altLang="en-US" sz="1800" dirty="0">
                <a:solidFill>
                  <a:srgbClr val="000000"/>
                </a:solidFill>
              </a:rPr>
              <a:t>分析在机器学习的数据预处理、模型选择、参数调优等阶段也同样发挥重要作用。在数据建模的过程</a:t>
            </a:r>
            <a:r>
              <a:rPr lang="zh-CN" altLang="en-US" sz="1800" dirty="0" smtClean="0">
                <a:solidFill>
                  <a:srgbClr val="000000"/>
                </a:solidFill>
              </a:rPr>
              <a:t>中，容易</a:t>
            </a:r>
            <a:r>
              <a:rPr lang="zh-CN" altLang="en-US" sz="1800" dirty="0">
                <a:solidFill>
                  <a:srgbClr val="000000"/>
                </a:solidFill>
              </a:rPr>
              <a:t>辨别出数据的分布、异常、参数取值对模型性能的影响</a:t>
            </a:r>
            <a:r>
              <a:rPr lang="zh-CN" altLang="en-US" sz="1800" dirty="0" smtClean="0">
                <a:solidFill>
                  <a:srgbClr val="000000"/>
                </a:solidFill>
              </a:rPr>
              <a:t>等</a:t>
            </a:r>
            <a:endParaRPr lang="en-US" altLang="zh-CN" sz="1800" dirty="0" smtClean="0">
              <a:solidFill>
                <a:srgbClr val="000000"/>
              </a:solidFill>
            </a:endParaRPr>
          </a:p>
        </p:txBody>
      </p:sp>
    </p:spTree>
    <p:extLst>
      <p:ext uri="{BB962C8B-B14F-4D97-AF65-F5344CB8AC3E}">
        <p14:creationId xmlns:p14="http://schemas.microsoft.com/office/powerpoint/2010/main" val="212842577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02703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可视化</a:t>
            </a:r>
            <a:r>
              <a:rPr kumimoji="0" lang="zh-CN" altLang="en-US" dirty="0"/>
              <a:t>分析的作用</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809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在</a:t>
            </a:r>
            <a:r>
              <a:rPr lang="zh-CN" altLang="en-US" sz="1800" dirty="0">
                <a:solidFill>
                  <a:srgbClr val="000000"/>
                </a:solidFill>
              </a:rPr>
              <a:t>分析结果展示</a:t>
            </a:r>
            <a:r>
              <a:rPr lang="zh-CN" altLang="en-US" sz="1800" dirty="0" smtClean="0">
                <a:solidFill>
                  <a:srgbClr val="000000"/>
                </a:solidFill>
              </a:rPr>
              <a:t>时，通过</a:t>
            </a:r>
            <a:r>
              <a:rPr lang="zh-CN" altLang="en-US" sz="1800" dirty="0">
                <a:solidFill>
                  <a:srgbClr val="000000"/>
                </a:solidFill>
              </a:rPr>
              <a:t>建立可视化仪表</a:t>
            </a:r>
            <a:r>
              <a:rPr lang="zh-CN" altLang="en-US" sz="1800" dirty="0" smtClean="0">
                <a:solidFill>
                  <a:srgbClr val="000000"/>
                </a:solidFill>
              </a:rPr>
              <a:t>板，组合</a:t>
            </a:r>
            <a:r>
              <a:rPr lang="zh-CN" altLang="en-US" sz="1800" dirty="0">
                <a:solidFill>
                  <a:srgbClr val="000000"/>
                </a:solidFill>
              </a:rPr>
              <a:t>多幅可视化</a:t>
            </a:r>
            <a:r>
              <a:rPr lang="zh-CN" altLang="en-US" sz="1800" dirty="0" smtClean="0">
                <a:solidFill>
                  <a:srgbClr val="000000"/>
                </a:solidFill>
              </a:rPr>
              <a:t>图表，从</a:t>
            </a:r>
            <a:r>
              <a:rPr lang="zh-CN" altLang="en-US" sz="1800" dirty="0">
                <a:solidFill>
                  <a:srgbClr val="000000"/>
                </a:solidFill>
              </a:rPr>
              <a:t>不同的角度来描述</a:t>
            </a:r>
            <a:r>
              <a:rPr lang="zh-CN" altLang="en-US" sz="1800" dirty="0" smtClean="0">
                <a:solidFill>
                  <a:srgbClr val="000000"/>
                </a:solidFill>
              </a:rPr>
              <a:t>信息，全方位</a:t>
            </a:r>
            <a:r>
              <a:rPr lang="zh-CN" altLang="en-US" sz="1800" dirty="0">
                <a:solidFill>
                  <a:srgbClr val="000000"/>
                </a:solidFill>
              </a:rPr>
              <a:t>展示分析</a:t>
            </a:r>
            <a:r>
              <a:rPr lang="zh-CN" altLang="en-US" sz="1800" dirty="0" smtClean="0">
                <a:solidFill>
                  <a:srgbClr val="000000"/>
                </a:solidFill>
              </a:rPr>
              <a:t>结论</a:t>
            </a:r>
            <a:endParaRPr lang="en-US" altLang="zh-CN" sz="1800" dirty="0" smtClean="0">
              <a:solidFill>
                <a:srgbClr val="000000"/>
              </a:solidFill>
            </a:endParaRPr>
          </a:p>
          <a:p>
            <a:r>
              <a:rPr lang="zh-CN" altLang="en-US" sz="1800" dirty="0">
                <a:solidFill>
                  <a:srgbClr val="000000"/>
                </a:solidFill>
              </a:rPr>
              <a:t>除了辅助数据分析</a:t>
            </a:r>
            <a:r>
              <a:rPr lang="zh-CN" altLang="en-US" sz="1800" dirty="0" smtClean="0">
                <a:solidFill>
                  <a:srgbClr val="000000"/>
                </a:solidFill>
              </a:rPr>
              <a:t>之外，可视化</a:t>
            </a:r>
            <a:r>
              <a:rPr lang="zh-CN" altLang="en-US" sz="1800" dirty="0">
                <a:solidFill>
                  <a:srgbClr val="000000"/>
                </a:solidFill>
              </a:rPr>
              <a:t>分析为看似冰冷的数据带来更多</a:t>
            </a:r>
            <a:r>
              <a:rPr lang="zh-CN" altLang="en-US" sz="1800" dirty="0" smtClean="0">
                <a:solidFill>
                  <a:srgbClr val="000000"/>
                </a:solidFill>
              </a:rPr>
              <a:t>趣味性，直观</a:t>
            </a:r>
            <a:r>
              <a:rPr lang="zh-CN" altLang="en-US" sz="1800" dirty="0">
                <a:solidFill>
                  <a:srgbClr val="000000"/>
                </a:solidFill>
              </a:rPr>
              <a:t>清晰的表达拥有更多的受众。在信息传播</a:t>
            </a:r>
            <a:r>
              <a:rPr lang="zh-CN" altLang="en-US" sz="1800" dirty="0" smtClean="0">
                <a:solidFill>
                  <a:srgbClr val="000000"/>
                </a:solidFill>
              </a:rPr>
              <a:t>领域，可视化</a:t>
            </a:r>
            <a:r>
              <a:rPr lang="zh-CN" altLang="en-US" sz="1800" dirty="0">
                <a:solidFill>
                  <a:srgbClr val="000000"/>
                </a:solidFill>
              </a:rPr>
              <a:t>结果的独特</a:t>
            </a:r>
            <a:r>
              <a:rPr lang="zh-CN" altLang="en-US" sz="1800" dirty="0" smtClean="0">
                <a:solidFill>
                  <a:srgbClr val="000000"/>
                </a:solidFill>
              </a:rPr>
              <a:t>风格（颜色</a:t>
            </a:r>
            <a:r>
              <a:rPr lang="zh-CN" altLang="en-US" sz="1800" dirty="0">
                <a:solidFill>
                  <a:srgbClr val="000000"/>
                </a:solidFill>
              </a:rPr>
              <a:t>、线条、轴线、尺寸</a:t>
            </a:r>
            <a:r>
              <a:rPr lang="zh-CN" altLang="en-US" sz="1800" dirty="0" smtClean="0">
                <a:solidFill>
                  <a:srgbClr val="000000"/>
                </a:solidFill>
              </a:rPr>
              <a:t>等）不仅</a:t>
            </a:r>
            <a:r>
              <a:rPr lang="zh-CN" altLang="en-US" sz="1800" dirty="0">
                <a:solidFill>
                  <a:srgbClr val="000000"/>
                </a:solidFill>
              </a:rPr>
              <a:t>将有用的信息展示</a:t>
            </a:r>
            <a:r>
              <a:rPr lang="zh-CN" altLang="en-US" sz="1800" dirty="0" smtClean="0">
                <a:solidFill>
                  <a:srgbClr val="000000"/>
                </a:solidFill>
              </a:rPr>
              <a:t>出来，更</a:t>
            </a:r>
            <a:r>
              <a:rPr lang="zh-CN" altLang="en-US" sz="1800" dirty="0">
                <a:solidFill>
                  <a:srgbClr val="000000"/>
                </a:solidFill>
              </a:rPr>
              <a:t>像是种</a:t>
            </a:r>
            <a:r>
              <a:rPr lang="zh-CN" altLang="en-US" sz="1800" dirty="0" smtClean="0">
                <a:solidFill>
                  <a:srgbClr val="000000"/>
                </a:solidFill>
              </a:rPr>
              <a:t>精美</a:t>
            </a:r>
            <a:r>
              <a:rPr lang="zh-CN" altLang="en-US" sz="1800" dirty="0">
                <a:solidFill>
                  <a:srgbClr val="000000"/>
                </a:solidFill>
              </a:rPr>
              <a:t>的</a:t>
            </a:r>
            <a:r>
              <a:rPr lang="zh-CN" altLang="en-US" sz="1800" dirty="0" smtClean="0">
                <a:solidFill>
                  <a:srgbClr val="000000"/>
                </a:solidFill>
              </a:rPr>
              <a:t>艺术品，让</a:t>
            </a:r>
            <a:r>
              <a:rPr lang="zh-CN" altLang="en-US" sz="1800" dirty="0">
                <a:solidFill>
                  <a:srgbClr val="000000"/>
                </a:solidFill>
              </a:rPr>
              <a:t>数据展示也变得更加富有情感</a:t>
            </a:r>
            <a:endParaRPr lang="en-US" altLang="zh-CN" sz="1800" dirty="0" smtClean="0">
              <a:solidFill>
                <a:srgbClr val="000000"/>
              </a:solidFill>
            </a:endParaRPr>
          </a:p>
        </p:txBody>
      </p:sp>
    </p:spTree>
    <p:extLst>
      <p:ext uri="{BB962C8B-B14F-4D97-AF65-F5344CB8AC3E}">
        <p14:creationId xmlns:p14="http://schemas.microsoft.com/office/powerpoint/2010/main" val="12091570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02703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可视化分析方法</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859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为了获得易于理解的可视化</a:t>
            </a:r>
            <a:r>
              <a:rPr lang="zh-CN" altLang="en-US" sz="1800" dirty="0" smtClean="0">
                <a:solidFill>
                  <a:srgbClr val="000000"/>
                </a:solidFill>
              </a:rPr>
              <a:t>结果，人机交互</a:t>
            </a:r>
            <a:r>
              <a:rPr lang="zh-CN" altLang="en-US" sz="1800" dirty="0">
                <a:solidFill>
                  <a:srgbClr val="000000"/>
                </a:solidFill>
              </a:rPr>
              <a:t>很重要。可视化分析的常用方法大致可以划分为三个</a:t>
            </a:r>
            <a:r>
              <a:rPr lang="zh-CN" altLang="en-US" sz="1800" dirty="0" smtClean="0">
                <a:solidFill>
                  <a:srgbClr val="000000"/>
                </a:solidFill>
              </a:rPr>
              <a:t>层次：领域</a:t>
            </a:r>
            <a:r>
              <a:rPr lang="zh-CN" altLang="en-US" sz="1800" dirty="0">
                <a:solidFill>
                  <a:srgbClr val="000000"/>
                </a:solidFill>
              </a:rPr>
              <a:t>方法、基础方法以及方法论</a:t>
            </a:r>
            <a:r>
              <a:rPr lang="zh-CN" altLang="en-US" sz="1800" dirty="0" smtClean="0">
                <a:solidFill>
                  <a:srgbClr val="000000"/>
                </a:solidFill>
              </a:rPr>
              <a:t>基础</a:t>
            </a:r>
            <a:endParaRPr lang="en-US" altLang="zh-CN" sz="1800" dirty="0" smtClean="0">
              <a:solidFill>
                <a:srgbClr val="000000"/>
              </a:solidFill>
            </a:endParaRPr>
          </a:p>
          <a:p>
            <a:r>
              <a:rPr lang="zh-CN" altLang="en-US" sz="1800" dirty="0">
                <a:solidFill>
                  <a:srgbClr val="000000"/>
                </a:solidFill>
              </a:rPr>
              <a:t>领城方法领域方法是根据数据的来源领域以及数据的性质进行</a:t>
            </a:r>
            <a:r>
              <a:rPr lang="zh-CN" altLang="en-US" sz="1800" dirty="0" smtClean="0">
                <a:solidFill>
                  <a:srgbClr val="000000"/>
                </a:solidFill>
              </a:rPr>
              <a:t>可视化，包括</a:t>
            </a:r>
            <a:r>
              <a:rPr lang="zh-CN" altLang="en-US" sz="1800" dirty="0">
                <a:solidFill>
                  <a:srgbClr val="000000"/>
                </a:solidFill>
              </a:rPr>
              <a:t>地理信息可视化、空间数据可视化、文本数据可视化、跨媒体数据可视化、实时数据可视化</a:t>
            </a:r>
            <a:r>
              <a:rPr lang="zh-CN" altLang="en-US" sz="1800" dirty="0" smtClean="0">
                <a:solidFill>
                  <a:srgbClr val="000000"/>
                </a:solidFill>
              </a:rPr>
              <a:t>等</a:t>
            </a:r>
            <a:endParaRPr lang="en-US" altLang="zh-CN" sz="1800" dirty="0" smtClean="0">
              <a:solidFill>
                <a:srgbClr val="000000"/>
              </a:solidFill>
            </a:endParaRPr>
          </a:p>
          <a:p>
            <a:r>
              <a:rPr lang="zh-CN" altLang="en-US" sz="1800" dirty="0" smtClean="0">
                <a:solidFill>
                  <a:srgbClr val="000000"/>
                </a:solidFill>
              </a:rPr>
              <a:t>可视化</a:t>
            </a:r>
            <a:r>
              <a:rPr lang="zh-CN" altLang="en-US" sz="1800" dirty="0">
                <a:solidFill>
                  <a:srgbClr val="000000"/>
                </a:solidFill>
              </a:rPr>
              <a:t>基础方法基础方法包括统计图表、视觉隐喻。常见的统计图表有柱状图、折线图、饼图、箱图、散点图、韦恩图、气泡图、雷达图、热地图、等值线</a:t>
            </a:r>
            <a:r>
              <a:rPr lang="zh-CN" altLang="en-US" sz="1800" dirty="0" smtClean="0">
                <a:solidFill>
                  <a:srgbClr val="000000"/>
                </a:solidFill>
              </a:rPr>
              <a:t>等，不同</a:t>
            </a:r>
            <a:r>
              <a:rPr lang="zh-CN" altLang="en-US" sz="1800" dirty="0">
                <a:solidFill>
                  <a:srgbClr val="000000"/>
                </a:solidFill>
              </a:rPr>
              <a:t>的统计图表有各自的适用</a:t>
            </a:r>
            <a:r>
              <a:rPr lang="zh-CN" altLang="en-US" sz="1800" dirty="0" smtClean="0">
                <a:solidFill>
                  <a:srgbClr val="000000"/>
                </a:solidFill>
              </a:rPr>
              <a:t>场合</a:t>
            </a:r>
            <a:endParaRPr lang="en-US" altLang="zh-CN" sz="1800" dirty="0" smtClean="0">
              <a:solidFill>
                <a:srgbClr val="000000"/>
              </a:solidFill>
            </a:endParaRPr>
          </a:p>
          <a:p>
            <a:r>
              <a:rPr lang="zh-CN" altLang="en-US" sz="1800" dirty="0" smtClean="0">
                <a:solidFill>
                  <a:srgbClr val="000000"/>
                </a:solidFill>
              </a:rPr>
              <a:t>可视化</a:t>
            </a:r>
            <a:r>
              <a:rPr lang="zh-CN" altLang="en-US" sz="1800" dirty="0">
                <a:solidFill>
                  <a:srgbClr val="000000"/>
                </a:solidFill>
              </a:rPr>
              <a:t>分析的方法论基础是</a:t>
            </a:r>
            <a:r>
              <a:rPr lang="zh-CN" altLang="en-US" sz="1800" dirty="0" smtClean="0">
                <a:solidFill>
                  <a:srgbClr val="000000"/>
                </a:solidFill>
              </a:rPr>
              <a:t>视觉编码，视觉编码</a:t>
            </a:r>
            <a:r>
              <a:rPr lang="zh-CN" altLang="en-US" sz="1800" dirty="0">
                <a:solidFill>
                  <a:srgbClr val="000000"/>
                </a:solidFill>
              </a:rPr>
              <a:t>是指受众对于接收到的视觉刺激进行</a:t>
            </a:r>
            <a:r>
              <a:rPr lang="zh-CN" altLang="en-US" sz="1800" dirty="0" smtClean="0">
                <a:solidFill>
                  <a:srgbClr val="000000"/>
                </a:solidFill>
              </a:rPr>
              <a:t>编码，所以</a:t>
            </a:r>
            <a:r>
              <a:rPr lang="zh-CN" altLang="en-US" sz="1800" dirty="0">
                <a:solidFill>
                  <a:srgbClr val="000000"/>
                </a:solidFill>
              </a:rPr>
              <a:t>视觉编码的关键在于使用符合目标用户人群视觉感知习惯的表达</a:t>
            </a:r>
            <a:r>
              <a:rPr lang="zh-CN" altLang="en-US" sz="1800" dirty="0" smtClean="0">
                <a:solidFill>
                  <a:srgbClr val="000000"/>
                </a:solidFill>
              </a:rPr>
              <a:t>方法，鉴于</a:t>
            </a:r>
            <a:r>
              <a:rPr lang="zh-CN" altLang="en-US" sz="1800" dirty="0">
                <a:solidFill>
                  <a:srgbClr val="000000"/>
                </a:solidFill>
              </a:rPr>
              <a:t>视觉感知习惯往往与一个人的知识、经验、心理等多种特异性的因素</a:t>
            </a:r>
            <a:r>
              <a:rPr lang="zh-CN" altLang="en-US" sz="1800" dirty="0" smtClean="0">
                <a:solidFill>
                  <a:srgbClr val="000000"/>
                </a:solidFill>
              </a:rPr>
              <a:t>相关，而且</a:t>
            </a:r>
            <a:r>
              <a:rPr lang="zh-CN" altLang="en-US" sz="1800" dirty="0">
                <a:solidFill>
                  <a:srgbClr val="000000"/>
                </a:solidFill>
              </a:rPr>
              <a:t>视觉感知是一种视觉信息直接映射与信息提取、转换、存储、处理、理解等后续活动结合而成的过程</a:t>
            </a:r>
            <a:endParaRPr lang="en-US" altLang="zh-CN" sz="1800" dirty="0" smtClean="0">
              <a:solidFill>
                <a:srgbClr val="000000"/>
              </a:solidFill>
            </a:endParaRPr>
          </a:p>
        </p:txBody>
      </p:sp>
    </p:spTree>
    <p:extLst>
      <p:ext uri="{BB962C8B-B14F-4D97-AF65-F5344CB8AC3E}">
        <p14:creationId xmlns:p14="http://schemas.microsoft.com/office/powerpoint/2010/main" val="350531535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899" y="430213"/>
            <a:ext cx="23351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可视化分析常用工具</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360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en-US" altLang="zh-CN" sz="1800" dirty="0" smtClean="0">
                <a:solidFill>
                  <a:srgbClr val="000000"/>
                </a:solidFill>
              </a:rPr>
              <a:t>Excel</a:t>
            </a:r>
          </a:p>
          <a:p>
            <a:r>
              <a:rPr lang="en-US" altLang="zh-CN" sz="1800" dirty="0" smtClean="0">
                <a:solidFill>
                  <a:srgbClr val="000000"/>
                </a:solidFill>
              </a:rPr>
              <a:t>Tableau</a:t>
            </a:r>
          </a:p>
          <a:p>
            <a:r>
              <a:rPr lang="en-US" altLang="zh-CN" sz="1800" dirty="0" smtClean="0">
                <a:solidFill>
                  <a:srgbClr val="000000"/>
                </a:solidFill>
              </a:rPr>
              <a:t>Raw</a:t>
            </a:r>
          </a:p>
          <a:p>
            <a:r>
              <a:rPr lang="en-US" altLang="zh-CN" sz="1800" dirty="0" smtClean="0">
                <a:solidFill>
                  <a:srgbClr val="000000"/>
                </a:solidFill>
              </a:rPr>
              <a:t>Chart.js</a:t>
            </a:r>
          </a:p>
          <a:p>
            <a:r>
              <a:rPr lang="en-US" altLang="zh-CN" sz="1800" dirty="0" smtClean="0">
                <a:solidFill>
                  <a:srgbClr val="000000"/>
                </a:solidFill>
              </a:rPr>
              <a:t>Processing</a:t>
            </a:r>
          </a:p>
          <a:p>
            <a:r>
              <a:rPr lang="en-US" altLang="zh-CN" sz="1800" dirty="0" err="1" smtClean="0">
                <a:solidFill>
                  <a:srgbClr val="000000"/>
                </a:solidFill>
              </a:rPr>
              <a:t>Wordle</a:t>
            </a:r>
            <a:endParaRPr lang="en-US" altLang="zh-CN" sz="1800" dirty="0" smtClean="0">
              <a:solidFill>
                <a:srgbClr val="000000"/>
              </a:solidFill>
            </a:endParaRPr>
          </a:p>
          <a:p>
            <a:r>
              <a:rPr lang="en-US" altLang="zh-CN" sz="1800" dirty="0" smtClean="0">
                <a:solidFill>
                  <a:srgbClr val="000000"/>
                </a:solidFill>
              </a:rPr>
              <a:t>Orange</a:t>
            </a:r>
          </a:p>
          <a:p>
            <a:r>
              <a:rPr lang="en-US" altLang="zh-CN" sz="1800" dirty="0" smtClean="0">
                <a:solidFill>
                  <a:srgbClr val="000000"/>
                </a:solidFill>
              </a:rPr>
              <a:t>Facets</a:t>
            </a:r>
          </a:p>
          <a:p>
            <a:r>
              <a:rPr lang="en-US" altLang="zh-CN" sz="1800" dirty="0" smtClean="0">
                <a:solidFill>
                  <a:srgbClr val="000000"/>
                </a:solidFill>
              </a:rPr>
              <a:t>Python</a:t>
            </a:r>
            <a:r>
              <a:rPr lang="zh-CN" altLang="en-US" sz="1800" dirty="0" smtClean="0">
                <a:solidFill>
                  <a:srgbClr val="000000"/>
                </a:solidFill>
              </a:rPr>
              <a:t>、</a:t>
            </a:r>
            <a:r>
              <a:rPr lang="en-US" altLang="zh-CN" sz="1800" dirty="0" smtClean="0">
                <a:solidFill>
                  <a:srgbClr val="000000"/>
                </a:solidFill>
              </a:rPr>
              <a:t>R</a:t>
            </a:r>
            <a:r>
              <a:rPr lang="zh-CN" altLang="en-US" sz="1800" dirty="0" smtClean="0">
                <a:solidFill>
                  <a:srgbClr val="000000"/>
                </a:solidFill>
              </a:rPr>
              <a:t>语言库：</a:t>
            </a:r>
            <a:endParaRPr lang="en-US" altLang="zh-CN" sz="1800" dirty="0" smtClean="0">
              <a:solidFill>
                <a:srgbClr val="000000"/>
              </a:solidFill>
            </a:endParaRPr>
          </a:p>
          <a:p>
            <a:pPr lvl="1"/>
            <a:r>
              <a:rPr lang="en-US" altLang="zh-CN" sz="1400" dirty="0" err="1" smtClean="0">
                <a:solidFill>
                  <a:srgbClr val="000000"/>
                </a:solidFill>
              </a:rPr>
              <a:t>matplotlib</a:t>
            </a:r>
            <a:r>
              <a:rPr lang="zh-CN" altLang="en-US" sz="1400" dirty="0" smtClean="0">
                <a:solidFill>
                  <a:srgbClr val="000000"/>
                </a:solidFill>
              </a:rPr>
              <a:t>、</a:t>
            </a:r>
            <a:r>
              <a:rPr lang="en-US" altLang="zh-CN" sz="1400" dirty="0" err="1" smtClean="0">
                <a:solidFill>
                  <a:srgbClr val="000000"/>
                </a:solidFill>
              </a:rPr>
              <a:t>Seaborn</a:t>
            </a:r>
            <a:r>
              <a:rPr lang="zh-CN" altLang="en-US" sz="1400" dirty="0" smtClean="0">
                <a:solidFill>
                  <a:srgbClr val="000000"/>
                </a:solidFill>
              </a:rPr>
              <a:t>、</a:t>
            </a:r>
            <a:r>
              <a:rPr lang="en-US" altLang="zh-CN" sz="1400" dirty="0" err="1" smtClean="0">
                <a:solidFill>
                  <a:srgbClr val="000000"/>
                </a:solidFill>
              </a:rPr>
              <a:t>Pyecharts</a:t>
            </a:r>
            <a:r>
              <a:rPr lang="zh-CN" altLang="en-US" sz="1400" dirty="0" smtClean="0">
                <a:solidFill>
                  <a:srgbClr val="000000"/>
                </a:solidFill>
              </a:rPr>
              <a:t>、</a:t>
            </a:r>
            <a:r>
              <a:rPr lang="en-US" altLang="zh-CN" sz="1400" dirty="0" err="1" smtClean="0">
                <a:solidFill>
                  <a:srgbClr val="000000"/>
                </a:solidFill>
              </a:rPr>
              <a:t>ggplosts</a:t>
            </a:r>
            <a:endParaRPr lang="en-US" altLang="zh-CN" sz="1400" dirty="0" smtClean="0">
              <a:solidFill>
                <a:srgbClr val="000000"/>
              </a:solidFill>
            </a:endParaRPr>
          </a:p>
        </p:txBody>
      </p:sp>
      <p:pic>
        <p:nvPicPr>
          <p:cNvPr id="14" name="Picture 82"/>
          <p:cNvPicPr/>
          <p:nvPr/>
        </p:nvPicPr>
        <p:blipFill>
          <a:blip r:embed="rId2"/>
          <a:stretch>
            <a:fillRect/>
          </a:stretch>
        </p:blipFill>
        <p:spPr>
          <a:xfrm>
            <a:off x="4765040" y="1062951"/>
            <a:ext cx="3877310" cy="3235960"/>
          </a:xfrm>
          <a:prstGeom prst="rect">
            <a:avLst/>
          </a:prstGeom>
        </p:spPr>
      </p:pic>
    </p:spTree>
    <p:extLst>
      <p:ext uri="{BB962C8B-B14F-4D97-AF65-F5344CB8AC3E}">
        <p14:creationId xmlns:p14="http://schemas.microsoft.com/office/powerpoint/2010/main" val="329211598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899" y="430213"/>
            <a:ext cx="23351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常见可视化图表</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时间序列可视化</a:t>
            </a:r>
            <a:endParaRPr lang="en-US" altLang="zh-CN" sz="1800" dirty="0" smtClean="0">
              <a:solidFill>
                <a:srgbClr val="000000"/>
              </a:solidFill>
            </a:endParaRPr>
          </a:p>
        </p:txBody>
      </p:sp>
      <p:pic>
        <p:nvPicPr>
          <p:cNvPr id="10" name="Picture 2105"/>
          <p:cNvPicPr/>
          <p:nvPr/>
        </p:nvPicPr>
        <p:blipFill>
          <a:blip r:embed="rId2"/>
          <a:stretch>
            <a:fillRect/>
          </a:stretch>
        </p:blipFill>
        <p:spPr>
          <a:xfrm>
            <a:off x="1127333" y="1901667"/>
            <a:ext cx="2854960" cy="1846580"/>
          </a:xfrm>
          <a:prstGeom prst="rect">
            <a:avLst/>
          </a:prstGeom>
        </p:spPr>
      </p:pic>
      <p:pic>
        <p:nvPicPr>
          <p:cNvPr id="13" name="Picture 2104"/>
          <p:cNvPicPr/>
          <p:nvPr/>
        </p:nvPicPr>
        <p:blipFill>
          <a:blip r:embed="rId3"/>
          <a:stretch>
            <a:fillRect/>
          </a:stretch>
        </p:blipFill>
        <p:spPr>
          <a:xfrm>
            <a:off x="4934019" y="1901667"/>
            <a:ext cx="2555875" cy="1868805"/>
          </a:xfrm>
          <a:prstGeom prst="rect">
            <a:avLst/>
          </a:prstGeom>
        </p:spPr>
      </p:pic>
    </p:spTree>
    <p:extLst>
      <p:ext uri="{BB962C8B-B14F-4D97-AF65-F5344CB8AC3E}">
        <p14:creationId xmlns:p14="http://schemas.microsoft.com/office/powerpoint/2010/main" val="217688303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899" y="430213"/>
            <a:ext cx="23351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常见可视化图表</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比例的可视化</a:t>
            </a:r>
            <a:endParaRPr lang="en-US" altLang="zh-CN" sz="1800" dirty="0" smtClean="0">
              <a:solidFill>
                <a:srgbClr val="000000"/>
              </a:solidFill>
            </a:endParaRPr>
          </a:p>
        </p:txBody>
      </p:sp>
      <p:pic>
        <p:nvPicPr>
          <p:cNvPr id="10" name="Picture 97"/>
          <p:cNvPicPr/>
          <p:nvPr/>
        </p:nvPicPr>
        <p:blipFill>
          <a:blip r:embed="rId2"/>
          <a:stretch>
            <a:fillRect/>
          </a:stretch>
        </p:blipFill>
        <p:spPr>
          <a:xfrm>
            <a:off x="700088" y="1520961"/>
            <a:ext cx="3453130" cy="2651760"/>
          </a:xfrm>
          <a:prstGeom prst="rect">
            <a:avLst/>
          </a:prstGeom>
        </p:spPr>
      </p:pic>
      <p:pic>
        <p:nvPicPr>
          <p:cNvPr id="13" name="Picture 99"/>
          <p:cNvPicPr/>
          <p:nvPr/>
        </p:nvPicPr>
        <p:blipFill>
          <a:blip r:embed="rId3"/>
          <a:stretch>
            <a:fillRect/>
          </a:stretch>
        </p:blipFill>
        <p:spPr>
          <a:xfrm>
            <a:off x="4619625" y="1517793"/>
            <a:ext cx="3628390" cy="2949575"/>
          </a:xfrm>
          <a:prstGeom prst="rect">
            <a:avLst/>
          </a:prstGeom>
        </p:spPr>
      </p:pic>
    </p:spTree>
    <p:extLst>
      <p:ext uri="{BB962C8B-B14F-4D97-AF65-F5344CB8AC3E}">
        <p14:creationId xmlns:p14="http://schemas.microsoft.com/office/powerpoint/2010/main" val="151296493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899" y="430213"/>
            <a:ext cx="23351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常见可视化图表</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比例的可视化</a:t>
            </a:r>
            <a:endParaRPr lang="en-US" altLang="zh-CN" sz="1800" dirty="0" smtClean="0">
              <a:solidFill>
                <a:srgbClr val="000000"/>
              </a:solidFill>
            </a:endParaRPr>
          </a:p>
        </p:txBody>
      </p:sp>
      <p:pic>
        <p:nvPicPr>
          <p:cNvPr id="14" name="Picture 100"/>
          <p:cNvPicPr/>
          <p:nvPr/>
        </p:nvPicPr>
        <p:blipFill>
          <a:blip r:embed="rId2"/>
          <a:stretch>
            <a:fillRect/>
          </a:stretch>
        </p:blipFill>
        <p:spPr>
          <a:xfrm>
            <a:off x="792163" y="1684548"/>
            <a:ext cx="3112770" cy="2574925"/>
          </a:xfrm>
          <a:prstGeom prst="rect">
            <a:avLst/>
          </a:prstGeom>
        </p:spPr>
      </p:pic>
      <p:pic>
        <p:nvPicPr>
          <p:cNvPr id="15" name="Picture 81"/>
          <p:cNvPicPr/>
          <p:nvPr/>
        </p:nvPicPr>
        <p:blipFill>
          <a:blip r:embed="rId3"/>
          <a:stretch>
            <a:fillRect/>
          </a:stretch>
        </p:blipFill>
        <p:spPr>
          <a:xfrm>
            <a:off x="4696619" y="1684548"/>
            <a:ext cx="3234690" cy="2468880"/>
          </a:xfrm>
          <a:prstGeom prst="rect">
            <a:avLst/>
          </a:prstGeom>
        </p:spPr>
      </p:pic>
    </p:spTree>
    <p:extLst>
      <p:ext uri="{BB962C8B-B14F-4D97-AF65-F5344CB8AC3E}">
        <p14:creationId xmlns:p14="http://schemas.microsoft.com/office/powerpoint/2010/main" val="100408883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899" y="430213"/>
            <a:ext cx="23351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常见可视化图表</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关系可视化</a:t>
            </a:r>
            <a:endParaRPr lang="en-US" altLang="zh-CN" sz="1800" dirty="0" smtClean="0">
              <a:solidFill>
                <a:srgbClr val="000000"/>
              </a:solidFill>
            </a:endParaRPr>
          </a:p>
        </p:txBody>
      </p:sp>
      <p:pic>
        <p:nvPicPr>
          <p:cNvPr id="10" name="Picture 93"/>
          <p:cNvPicPr/>
          <p:nvPr/>
        </p:nvPicPr>
        <p:blipFill>
          <a:blip r:embed="rId2"/>
          <a:stretch>
            <a:fillRect/>
          </a:stretch>
        </p:blipFill>
        <p:spPr>
          <a:xfrm>
            <a:off x="1008063" y="1887689"/>
            <a:ext cx="2638425" cy="2183130"/>
          </a:xfrm>
          <a:prstGeom prst="rect">
            <a:avLst/>
          </a:prstGeom>
        </p:spPr>
      </p:pic>
      <p:pic>
        <p:nvPicPr>
          <p:cNvPr id="13" name="Picture 245"/>
          <p:cNvPicPr/>
          <p:nvPr/>
        </p:nvPicPr>
        <p:blipFill>
          <a:blip r:embed="rId3"/>
          <a:stretch>
            <a:fillRect/>
          </a:stretch>
        </p:blipFill>
        <p:spPr>
          <a:xfrm>
            <a:off x="5010564" y="1776246"/>
            <a:ext cx="2800350" cy="2406015"/>
          </a:xfrm>
          <a:prstGeom prst="rect">
            <a:avLst/>
          </a:prstGeom>
        </p:spPr>
      </p:pic>
    </p:spTree>
    <p:extLst>
      <p:ext uri="{BB962C8B-B14F-4D97-AF65-F5344CB8AC3E}">
        <p14:creationId xmlns:p14="http://schemas.microsoft.com/office/powerpoint/2010/main" val="34813948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489144" cy="461665"/>
          </a:xfrm>
          <a:prstGeom prst="rect">
            <a:avLst/>
          </a:prstGeom>
          <a:solidFill>
            <a:srgbClr val="FF6600"/>
          </a:solidFill>
          <a:ln>
            <a:noFill/>
          </a:ln>
          <a:extLst/>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a:solidFill>
                  <a:schemeClr val="bg1"/>
                </a:solidFill>
                <a:latin typeface="微软雅黑" panose="020B0503020204020204" pitchFamily="34" charset="-122"/>
                <a:ea typeface="微软雅黑" panose="020B0503020204020204" pitchFamily="34" charset="-122"/>
              </a:rPr>
              <a:t>统计分析</a:t>
            </a: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2" name="矩形 3"/>
          <p:cNvSpPr>
            <a:spLocks noChangeArrowheads="1"/>
          </p:cNvSpPr>
          <p:nvPr/>
        </p:nvSpPr>
        <p:spPr bwMode="auto">
          <a:xfrm>
            <a:off x="596900" y="1000471"/>
            <a:ext cx="8045450" cy="3730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统计学是研究如何搜集资料、整理资料和进行量化分析、推断的一门</a:t>
            </a:r>
            <a:r>
              <a:rPr lang="zh-CN" altLang="en-US" sz="1800" dirty="0" smtClean="0">
                <a:solidFill>
                  <a:srgbClr val="000000"/>
                </a:solidFill>
              </a:rPr>
              <a:t>科学，在</a:t>
            </a:r>
            <a:r>
              <a:rPr lang="zh-CN" altLang="en-US" sz="1800" dirty="0">
                <a:solidFill>
                  <a:srgbClr val="000000"/>
                </a:solidFill>
              </a:rPr>
              <a:t>科学计算、工业和金融等领域有着重要</a:t>
            </a:r>
            <a:r>
              <a:rPr lang="zh-CN" altLang="en-US" sz="1800" dirty="0" smtClean="0">
                <a:solidFill>
                  <a:srgbClr val="000000"/>
                </a:solidFill>
              </a:rPr>
              <a:t>应用，统计分析</a:t>
            </a:r>
            <a:r>
              <a:rPr lang="zh-CN" altLang="en-US" sz="1800" dirty="0">
                <a:solidFill>
                  <a:srgbClr val="000000"/>
                </a:solidFill>
              </a:rPr>
              <a:t>是机器学习的基本</a:t>
            </a:r>
            <a:r>
              <a:rPr lang="zh-CN" altLang="en-US" sz="1800" dirty="0" smtClean="0">
                <a:solidFill>
                  <a:srgbClr val="000000"/>
                </a:solidFill>
              </a:rPr>
              <a:t>方法</a:t>
            </a:r>
            <a:endParaRPr lang="en-US" altLang="zh-CN" sz="1800" dirty="0">
              <a:solidFill>
                <a:srgbClr val="000000"/>
              </a:solidFill>
            </a:endParaRPr>
          </a:p>
          <a:p>
            <a:r>
              <a:rPr lang="zh-CN" altLang="en-US" sz="1800" dirty="0" smtClean="0">
                <a:solidFill>
                  <a:srgbClr val="000000"/>
                </a:solidFill>
              </a:rPr>
              <a:t>与</a:t>
            </a:r>
            <a:r>
              <a:rPr lang="zh-CN" altLang="en-US" sz="1800" dirty="0">
                <a:solidFill>
                  <a:srgbClr val="000000"/>
                </a:solidFill>
              </a:rPr>
              <a:t>统计分析相关的基本概念有以下几</a:t>
            </a:r>
            <a:r>
              <a:rPr lang="zh-CN" altLang="en-US" sz="1800" dirty="0" smtClean="0">
                <a:solidFill>
                  <a:srgbClr val="000000"/>
                </a:solidFill>
              </a:rPr>
              <a:t>个</a:t>
            </a:r>
            <a:endParaRPr lang="en-US" altLang="zh-CN" sz="1800" dirty="0" smtClean="0">
              <a:solidFill>
                <a:srgbClr val="000000"/>
              </a:solidFill>
            </a:endParaRPr>
          </a:p>
          <a:p>
            <a:pPr lvl="1"/>
            <a:r>
              <a:rPr lang="zh-CN" altLang="en-US" sz="1400" dirty="0" smtClean="0">
                <a:solidFill>
                  <a:srgbClr val="000000"/>
                </a:solidFill>
              </a:rPr>
              <a:t>总体：根据</a:t>
            </a:r>
            <a:r>
              <a:rPr lang="zh-CN" altLang="en-US" sz="1400" dirty="0">
                <a:solidFill>
                  <a:srgbClr val="000000"/>
                </a:solidFill>
              </a:rPr>
              <a:t>定目的确定的所要 研究事物的</a:t>
            </a:r>
            <a:r>
              <a:rPr lang="zh-CN" altLang="en-US" sz="1400" dirty="0" smtClean="0">
                <a:solidFill>
                  <a:srgbClr val="000000"/>
                </a:solidFill>
              </a:rPr>
              <a:t>全体</a:t>
            </a:r>
            <a:endParaRPr lang="en-US" altLang="zh-CN" sz="1400" dirty="0">
              <a:solidFill>
                <a:srgbClr val="000000"/>
              </a:solidFill>
            </a:endParaRPr>
          </a:p>
          <a:p>
            <a:pPr lvl="1"/>
            <a:r>
              <a:rPr lang="zh-CN" altLang="en-US" sz="1400" dirty="0" smtClean="0">
                <a:solidFill>
                  <a:srgbClr val="000000"/>
                </a:solidFill>
              </a:rPr>
              <a:t>样本：从</a:t>
            </a:r>
            <a:r>
              <a:rPr lang="zh-CN" altLang="en-US" sz="1400" dirty="0">
                <a:solidFill>
                  <a:srgbClr val="000000"/>
                </a:solidFill>
              </a:rPr>
              <a:t>总体中随机抽取的若干个体构成的</a:t>
            </a:r>
            <a:r>
              <a:rPr lang="zh-CN" altLang="en-US" sz="1400" dirty="0" smtClean="0">
                <a:solidFill>
                  <a:srgbClr val="000000"/>
                </a:solidFill>
              </a:rPr>
              <a:t>集合</a:t>
            </a:r>
            <a:endParaRPr lang="en-US" altLang="zh-CN" sz="1400" dirty="0" smtClean="0">
              <a:solidFill>
                <a:srgbClr val="000000"/>
              </a:solidFill>
            </a:endParaRPr>
          </a:p>
          <a:p>
            <a:pPr lvl="1"/>
            <a:r>
              <a:rPr lang="zh-CN" altLang="en-US" sz="1400" dirty="0" smtClean="0">
                <a:solidFill>
                  <a:srgbClr val="000000"/>
                </a:solidFill>
              </a:rPr>
              <a:t>推断：以</a:t>
            </a:r>
            <a:r>
              <a:rPr lang="zh-CN" altLang="en-US" sz="1400" dirty="0">
                <a:solidFill>
                  <a:srgbClr val="000000"/>
                </a:solidFill>
              </a:rPr>
              <a:t>样本所包含的信息为基础对总体的某些特征作出判断、预测和</a:t>
            </a:r>
            <a:r>
              <a:rPr lang="zh-CN" altLang="en-US" sz="1400" dirty="0" smtClean="0">
                <a:solidFill>
                  <a:srgbClr val="000000"/>
                </a:solidFill>
              </a:rPr>
              <a:t>估计</a:t>
            </a:r>
            <a:endParaRPr lang="en-US" altLang="zh-CN" sz="1400" dirty="0" smtClean="0">
              <a:solidFill>
                <a:srgbClr val="000000"/>
              </a:solidFill>
            </a:endParaRPr>
          </a:p>
          <a:p>
            <a:pPr lvl="1"/>
            <a:r>
              <a:rPr lang="zh-CN" altLang="en-US" sz="1400" dirty="0" smtClean="0">
                <a:solidFill>
                  <a:srgbClr val="000000"/>
                </a:solidFill>
              </a:rPr>
              <a:t>推断可靠性：对</a:t>
            </a:r>
            <a:r>
              <a:rPr lang="zh-CN" altLang="en-US" sz="1400" dirty="0">
                <a:solidFill>
                  <a:srgbClr val="000000"/>
                </a:solidFill>
              </a:rPr>
              <a:t>推断结果从概率上的</a:t>
            </a:r>
            <a:r>
              <a:rPr lang="zh-CN" altLang="en-US" sz="1400" dirty="0" smtClean="0">
                <a:solidFill>
                  <a:srgbClr val="000000"/>
                </a:solidFill>
              </a:rPr>
              <a:t>确认，作为</a:t>
            </a:r>
            <a:r>
              <a:rPr lang="zh-CN" altLang="en-US" sz="1400" dirty="0">
                <a:solidFill>
                  <a:srgbClr val="000000"/>
                </a:solidFill>
              </a:rPr>
              <a:t>决策的重要</a:t>
            </a:r>
            <a:r>
              <a:rPr lang="zh-CN" altLang="en-US" sz="1400" dirty="0" smtClean="0">
                <a:solidFill>
                  <a:srgbClr val="000000"/>
                </a:solidFill>
              </a:rPr>
              <a:t>依据</a:t>
            </a:r>
            <a:endParaRPr lang="en-US" altLang="zh-CN" sz="1400" dirty="0" smtClean="0">
              <a:solidFill>
                <a:srgbClr val="000000"/>
              </a:solidFill>
            </a:endParaRPr>
          </a:p>
          <a:p>
            <a:r>
              <a:rPr lang="zh-CN" altLang="en-US" sz="1800" dirty="0" smtClean="0">
                <a:solidFill>
                  <a:srgbClr val="000000"/>
                </a:solidFill>
              </a:rPr>
              <a:t>统计分析</a:t>
            </a:r>
            <a:r>
              <a:rPr lang="zh-CN" altLang="en-US" sz="1800" dirty="0">
                <a:solidFill>
                  <a:srgbClr val="000000"/>
                </a:solidFill>
              </a:rPr>
              <a:t>分为描述性统计和推断性</a:t>
            </a:r>
            <a:r>
              <a:rPr lang="zh-CN" altLang="en-US" sz="1800" dirty="0" smtClean="0">
                <a:solidFill>
                  <a:srgbClr val="000000"/>
                </a:solidFill>
              </a:rPr>
              <a:t>统计，描述性统计</a:t>
            </a:r>
            <a:r>
              <a:rPr lang="zh-CN" altLang="en-US" sz="1800" dirty="0">
                <a:solidFill>
                  <a:srgbClr val="000000"/>
                </a:solidFill>
              </a:rPr>
              <a:t>是通过对样本进行整理、分析并就数据的分布情况获取有意义的</a:t>
            </a:r>
            <a:r>
              <a:rPr lang="zh-CN" altLang="en-US" sz="1800" dirty="0" smtClean="0">
                <a:solidFill>
                  <a:srgbClr val="000000"/>
                </a:solidFill>
              </a:rPr>
              <a:t>信息，从而</a:t>
            </a:r>
            <a:r>
              <a:rPr lang="zh-CN" altLang="en-US" sz="1800" dirty="0">
                <a:solidFill>
                  <a:srgbClr val="000000"/>
                </a:solidFill>
              </a:rPr>
              <a:t>得到结论。推断统计又分为参数估计和</a:t>
            </a:r>
            <a:r>
              <a:rPr lang="zh-CN" altLang="en-US" sz="1800" dirty="0" smtClean="0">
                <a:solidFill>
                  <a:srgbClr val="000000"/>
                </a:solidFill>
              </a:rPr>
              <a:t>假设检验，参数估计</a:t>
            </a:r>
            <a:r>
              <a:rPr lang="zh-CN" altLang="en-US" sz="1800" dirty="0">
                <a:solidFill>
                  <a:srgbClr val="000000"/>
                </a:solidFill>
              </a:rPr>
              <a:t>是对样本整体中某个数值进行</a:t>
            </a:r>
            <a:r>
              <a:rPr lang="zh-CN" altLang="en-US" sz="1800" dirty="0" smtClean="0">
                <a:solidFill>
                  <a:srgbClr val="000000"/>
                </a:solidFill>
              </a:rPr>
              <a:t>估计，如</a:t>
            </a:r>
            <a:r>
              <a:rPr lang="zh-CN" altLang="en-US" sz="1800" dirty="0">
                <a:solidFill>
                  <a:srgbClr val="000000"/>
                </a:solidFill>
              </a:rPr>
              <a:t>推断总体平均数</a:t>
            </a:r>
            <a:r>
              <a:rPr lang="zh-CN" altLang="en-US" sz="1800" dirty="0" smtClean="0">
                <a:solidFill>
                  <a:srgbClr val="000000"/>
                </a:solidFill>
              </a:rPr>
              <a:t>等，而</a:t>
            </a:r>
            <a:r>
              <a:rPr lang="zh-CN" altLang="en-US" sz="1800" dirty="0">
                <a:solidFill>
                  <a:srgbClr val="000000"/>
                </a:solidFill>
              </a:rPr>
              <a:t>假设检验是通过对所做的推断</a:t>
            </a:r>
            <a:r>
              <a:rPr lang="zh-CN" altLang="en-US" sz="1800" dirty="0" smtClean="0">
                <a:solidFill>
                  <a:srgbClr val="000000"/>
                </a:solidFill>
              </a:rPr>
              <a:t>验证，从而</a:t>
            </a:r>
            <a:r>
              <a:rPr lang="zh-CN" altLang="en-US" sz="1800" dirty="0">
                <a:solidFill>
                  <a:srgbClr val="000000"/>
                </a:solidFill>
              </a:rPr>
              <a:t>进择行才</a:t>
            </a:r>
            <a:r>
              <a:rPr lang="zh-CN" altLang="en-US" sz="1800" dirty="0" smtClean="0">
                <a:solidFill>
                  <a:srgbClr val="000000"/>
                </a:solidFill>
              </a:rPr>
              <a:t>方案</a:t>
            </a:r>
            <a:endParaRPr lang="en-US" altLang="zh-CN" sz="1800" dirty="0" smtClean="0">
              <a:solidFill>
                <a:srgbClr val="000000"/>
              </a:solidFill>
            </a:endParaRPr>
          </a:p>
        </p:txBody>
      </p:sp>
    </p:spTree>
    <p:extLst>
      <p:ext uri="{BB962C8B-B14F-4D97-AF65-F5344CB8AC3E}">
        <p14:creationId xmlns:p14="http://schemas.microsoft.com/office/powerpoint/2010/main" val="2951131138"/>
      </p:ext>
    </p:extLst>
  </p:cSld>
  <p:clrMapOvr>
    <a:masterClrMapping/>
  </p:clrMapOvr>
  <p:transition spd="slow">
    <p:push/>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899" y="430213"/>
            <a:ext cx="23351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常见可视化图表</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关系可视化</a:t>
            </a:r>
            <a:endParaRPr lang="en-US" altLang="zh-CN" sz="1800" dirty="0" smtClean="0">
              <a:solidFill>
                <a:srgbClr val="000000"/>
              </a:solidFill>
            </a:endParaRPr>
          </a:p>
        </p:txBody>
      </p:sp>
      <p:pic>
        <p:nvPicPr>
          <p:cNvPr id="14" name="Picture 101"/>
          <p:cNvPicPr/>
          <p:nvPr/>
        </p:nvPicPr>
        <p:blipFill>
          <a:blip r:embed="rId2"/>
          <a:stretch>
            <a:fillRect/>
          </a:stretch>
        </p:blipFill>
        <p:spPr>
          <a:xfrm>
            <a:off x="1008063" y="1772498"/>
            <a:ext cx="3429000" cy="2604770"/>
          </a:xfrm>
          <a:prstGeom prst="rect">
            <a:avLst/>
          </a:prstGeom>
        </p:spPr>
      </p:pic>
      <p:pic>
        <p:nvPicPr>
          <p:cNvPr id="15" name="Picture 246"/>
          <p:cNvPicPr/>
          <p:nvPr/>
        </p:nvPicPr>
        <p:blipFill>
          <a:blip r:embed="rId3"/>
          <a:stretch>
            <a:fillRect/>
          </a:stretch>
        </p:blipFill>
        <p:spPr>
          <a:xfrm>
            <a:off x="5247032" y="2054120"/>
            <a:ext cx="2705100" cy="2041525"/>
          </a:xfrm>
          <a:prstGeom prst="rect">
            <a:avLst/>
          </a:prstGeom>
        </p:spPr>
      </p:pic>
    </p:spTree>
    <p:extLst>
      <p:ext uri="{BB962C8B-B14F-4D97-AF65-F5344CB8AC3E}">
        <p14:creationId xmlns:p14="http://schemas.microsoft.com/office/powerpoint/2010/main" val="295741640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899" y="430213"/>
            <a:ext cx="23351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常见可视化图表</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差异可视化</a:t>
            </a:r>
            <a:endParaRPr lang="en-US" altLang="zh-CN" sz="1800" dirty="0" smtClean="0">
              <a:solidFill>
                <a:srgbClr val="000000"/>
              </a:solidFill>
            </a:endParaRPr>
          </a:p>
        </p:txBody>
      </p:sp>
      <p:pic>
        <p:nvPicPr>
          <p:cNvPr id="10" name="Picture 138"/>
          <p:cNvPicPr/>
          <p:nvPr/>
        </p:nvPicPr>
        <p:blipFill>
          <a:blip r:embed="rId2"/>
          <a:stretch>
            <a:fillRect/>
          </a:stretch>
        </p:blipFill>
        <p:spPr>
          <a:xfrm>
            <a:off x="792163" y="1639465"/>
            <a:ext cx="3453130" cy="2870835"/>
          </a:xfrm>
          <a:prstGeom prst="rect">
            <a:avLst/>
          </a:prstGeom>
        </p:spPr>
      </p:pic>
      <p:pic>
        <p:nvPicPr>
          <p:cNvPr id="13" name="Picture 51"/>
          <p:cNvPicPr/>
          <p:nvPr/>
        </p:nvPicPr>
        <p:blipFill>
          <a:blip r:embed="rId3"/>
          <a:stretch>
            <a:fillRect/>
          </a:stretch>
        </p:blipFill>
        <p:spPr>
          <a:xfrm>
            <a:off x="5404817" y="1952519"/>
            <a:ext cx="2647950" cy="2244725"/>
          </a:xfrm>
          <a:prstGeom prst="rect">
            <a:avLst/>
          </a:prstGeom>
        </p:spPr>
      </p:pic>
    </p:spTree>
    <p:extLst>
      <p:ext uri="{BB962C8B-B14F-4D97-AF65-F5344CB8AC3E}">
        <p14:creationId xmlns:p14="http://schemas.microsoft.com/office/powerpoint/2010/main" val="155180625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899" y="430213"/>
            <a:ext cx="23351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常见可视化图表</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差异可视化</a:t>
            </a:r>
            <a:endParaRPr lang="en-US" altLang="zh-CN" sz="1800" dirty="0" smtClean="0">
              <a:solidFill>
                <a:srgbClr val="000000"/>
              </a:solidFill>
            </a:endParaRPr>
          </a:p>
        </p:txBody>
      </p:sp>
      <p:pic>
        <p:nvPicPr>
          <p:cNvPr id="14" name="Picture 103"/>
          <p:cNvPicPr/>
          <p:nvPr/>
        </p:nvPicPr>
        <p:blipFill>
          <a:blip r:embed="rId2"/>
          <a:stretch>
            <a:fillRect/>
          </a:stretch>
        </p:blipFill>
        <p:spPr>
          <a:xfrm>
            <a:off x="792163" y="1817898"/>
            <a:ext cx="3535045" cy="2441575"/>
          </a:xfrm>
          <a:prstGeom prst="rect">
            <a:avLst/>
          </a:prstGeom>
        </p:spPr>
      </p:pic>
      <p:pic>
        <p:nvPicPr>
          <p:cNvPr id="15" name="Picture 251"/>
          <p:cNvPicPr/>
          <p:nvPr/>
        </p:nvPicPr>
        <p:blipFill>
          <a:blip r:embed="rId3"/>
          <a:stretch>
            <a:fillRect/>
          </a:stretch>
        </p:blipFill>
        <p:spPr>
          <a:xfrm>
            <a:off x="5285988" y="2086185"/>
            <a:ext cx="2607310" cy="1905000"/>
          </a:xfrm>
          <a:prstGeom prst="rect">
            <a:avLst/>
          </a:prstGeom>
        </p:spPr>
      </p:pic>
    </p:spTree>
    <p:extLst>
      <p:ext uri="{BB962C8B-B14F-4D97-AF65-F5344CB8AC3E}">
        <p14:creationId xmlns:p14="http://schemas.microsoft.com/office/powerpoint/2010/main" val="41897098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899" y="430213"/>
            <a:ext cx="233514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常见可视化图表</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空间关系可视化</a:t>
            </a:r>
            <a:endParaRPr lang="en-US" altLang="zh-CN" sz="1400" dirty="0" smtClean="0">
              <a:solidFill>
                <a:srgbClr val="000000"/>
              </a:solidFill>
            </a:endParaRPr>
          </a:p>
        </p:txBody>
      </p:sp>
      <p:pic>
        <p:nvPicPr>
          <p:cNvPr id="10" name="图片 9"/>
          <p:cNvPicPr/>
          <p:nvPr/>
        </p:nvPicPr>
        <p:blipFill rotWithShape="1">
          <a:blip r:embed="rId2"/>
          <a:srcRect t="6855"/>
          <a:stretch/>
        </p:blipFill>
        <p:spPr bwMode="auto">
          <a:xfrm>
            <a:off x="750888" y="1863935"/>
            <a:ext cx="2998470" cy="2438400"/>
          </a:xfrm>
          <a:prstGeom prst="rect">
            <a:avLst/>
          </a:prstGeom>
          <a:ln>
            <a:noFill/>
          </a:ln>
          <a:extLst>
            <a:ext uri="{53640926-AAD7-44D8-BBD7-CCE9431645EC}">
              <a14:shadowObscured xmlns:a14="http://schemas.microsoft.com/office/drawing/2010/main"/>
            </a:ext>
          </a:extLst>
        </p:spPr>
      </p:pic>
      <p:pic>
        <p:nvPicPr>
          <p:cNvPr id="13" name="Picture 114"/>
          <p:cNvPicPr/>
          <p:nvPr/>
        </p:nvPicPr>
        <p:blipFill>
          <a:blip r:embed="rId3">
            <a:extLst>
              <a:ext uri="{28A0092B-C50C-407E-A947-70E740481C1C}">
                <a14:useLocalDpi xmlns:a14="http://schemas.microsoft.com/office/drawing/2010/main" val="0"/>
              </a:ext>
            </a:extLst>
          </a:blip>
          <a:srcRect/>
          <a:stretch>
            <a:fillRect/>
          </a:stretch>
        </p:blipFill>
        <p:spPr bwMode="auto">
          <a:xfrm>
            <a:off x="4976495" y="1662005"/>
            <a:ext cx="3305810" cy="2640330"/>
          </a:xfrm>
          <a:prstGeom prst="rect">
            <a:avLst/>
          </a:prstGeom>
          <a:noFill/>
          <a:ln>
            <a:noFill/>
          </a:ln>
        </p:spPr>
      </p:pic>
    </p:spTree>
    <p:extLst>
      <p:ext uri="{BB962C8B-B14F-4D97-AF65-F5344CB8AC3E}">
        <p14:creationId xmlns:p14="http://schemas.microsoft.com/office/powerpoint/2010/main" val="381168836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899" y="430213"/>
            <a:ext cx="2891736"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可视化分析面临的挑战</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028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进行可视化分析时挑战主要来自于两个</a:t>
            </a:r>
            <a:r>
              <a:rPr lang="zh-CN" altLang="en-US" sz="1800" dirty="0" smtClean="0">
                <a:solidFill>
                  <a:srgbClr val="000000"/>
                </a:solidFill>
              </a:rPr>
              <a:t>方面：数据</a:t>
            </a:r>
            <a:r>
              <a:rPr lang="zh-CN" altLang="en-US" sz="1800" dirty="0">
                <a:solidFill>
                  <a:srgbClr val="000000"/>
                </a:solidFill>
              </a:rPr>
              <a:t>和可视化</a:t>
            </a:r>
            <a:r>
              <a:rPr lang="zh-CN" altLang="en-US" sz="1800" dirty="0" smtClean="0">
                <a:solidFill>
                  <a:srgbClr val="000000"/>
                </a:solidFill>
              </a:rPr>
              <a:t>结果</a:t>
            </a:r>
            <a:endParaRPr lang="en-US" altLang="zh-CN" sz="1800" dirty="0" smtClean="0">
              <a:solidFill>
                <a:srgbClr val="000000"/>
              </a:solidFill>
            </a:endParaRPr>
          </a:p>
          <a:p>
            <a:r>
              <a:rPr lang="zh-CN" altLang="en-US" sz="1800" dirty="0" smtClean="0">
                <a:solidFill>
                  <a:srgbClr val="000000"/>
                </a:solidFill>
              </a:rPr>
              <a:t>数据</a:t>
            </a:r>
            <a:r>
              <a:rPr lang="zh-CN" altLang="en-US" sz="1800" dirty="0">
                <a:solidFill>
                  <a:srgbClr val="000000"/>
                </a:solidFill>
              </a:rPr>
              <a:t>层面的挑战包括数据的来源不唯、数据质量良莠不齐、数据整合困难等挑战。信息</a:t>
            </a:r>
            <a:r>
              <a:rPr lang="zh-CN" altLang="en-US" sz="1800" dirty="0" smtClean="0">
                <a:solidFill>
                  <a:srgbClr val="000000"/>
                </a:solidFill>
              </a:rPr>
              <a:t>时代数据更新飞快、体量大，对可视化分析速度要求越来越高。分析过程涉及领域广而繁杂，对于数据</a:t>
            </a:r>
            <a:r>
              <a:rPr lang="zh-CN" altLang="en-US" sz="1800" dirty="0">
                <a:solidFill>
                  <a:srgbClr val="000000"/>
                </a:solidFill>
              </a:rPr>
              <a:t>的专业解读带来</a:t>
            </a:r>
            <a:r>
              <a:rPr lang="zh-CN" altLang="en-US" sz="1800" dirty="0" smtClean="0">
                <a:solidFill>
                  <a:srgbClr val="000000"/>
                </a:solidFill>
              </a:rPr>
              <a:t>挑战</a:t>
            </a:r>
            <a:endParaRPr lang="en-US" altLang="zh-CN" sz="1800" dirty="0" smtClean="0">
              <a:solidFill>
                <a:srgbClr val="000000"/>
              </a:solidFill>
            </a:endParaRPr>
          </a:p>
          <a:p>
            <a:r>
              <a:rPr lang="zh-CN" altLang="en-US" sz="1800" dirty="0" smtClean="0">
                <a:solidFill>
                  <a:srgbClr val="000000"/>
                </a:solidFill>
              </a:rPr>
              <a:t>在</a:t>
            </a:r>
            <a:r>
              <a:rPr lang="zh-CN" altLang="en-US" sz="1800" dirty="0">
                <a:solidFill>
                  <a:srgbClr val="000000"/>
                </a:solidFill>
              </a:rPr>
              <a:t>可视化结果</a:t>
            </a:r>
            <a:r>
              <a:rPr lang="zh-CN" altLang="en-US" sz="1800" dirty="0" smtClean="0">
                <a:solidFill>
                  <a:srgbClr val="000000"/>
                </a:solidFill>
              </a:rPr>
              <a:t>层面，数据</a:t>
            </a:r>
            <a:r>
              <a:rPr lang="zh-CN" altLang="en-US" sz="1800" dirty="0">
                <a:solidFill>
                  <a:srgbClr val="000000"/>
                </a:solidFill>
              </a:rPr>
              <a:t>集中样本的相关性导致视觉噪声的大量</a:t>
            </a:r>
            <a:r>
              <a:rPr lang="zh-CN" altLang="en-US" sz="1800" dirty="0" smtClean="0">
                <a:solidFill>
                  <a:srgbClr val="000000"/>
                </a:solidFill>
              </a:rPr>
              <a:t>出现，面临</a:t>
            </a:r>
            <a:r>
              <a:rPr lang="zh-CN" altLang="en-US" sz="1800" dirty="0">
                <a:solidFill>
                  <a:srgbClr val="000000"/>
                </a:solidFill>
              </a:rPr>
              <a:t>降噪的挑战。 受限于设备的长宽比、分辨率、现实世界的感受</a:t>
            </a:r>
            <a:r>
              <a:rPr lang="zh-CN" altLang="en-US" sz="1800" dirty="0" smtClean="0">
                <a:solidFill>
                  <a:srgbClr val="000000"/>
                </a:solidFill>
              </a:rPr>
              <a:t>等，可视化</a:t>
            </a:r>
            <a:r>
              <a:rPr lang="zh-CN" altLang="en-US" sz="1800" dirty="0">
                <a:solidFill>
                  <a:srgbClr val="000000"/>
                </a:solidFill>
              </a:rPr>
              <a:t>图表中大型图像的感知的</a:t>
            </a:r>
            <a:r>
              <a:rPr lang="zh-CN" altLang="en-US" sz="1800" dirty="0" smtClean="0">
                <a:solidFill>
                  <a:srgbClr val="000000"/>
                </a:solidFill>
              </a:rPr>
              <a:t>挑战；受</a:t>
            </a:r>
            <a:r>
              <a:rPr lang="zh-CN" altLang="en-US" sz="1800" dirty="0">
                <a:solidFill>
                  <a:srgbClr val="000000"/>
                </a:solidFill>
              </a:rPr>
              <a:t>限于可视化的算法以及硬件的</a:t>
            </a:r>
            <a:r>
              <a:rPr lang="zh-CN" altLang="en-US" sz="1800" dirty="0" smtClean="0">
                <a:solidFill>
                  <a:srgbClr val="000000"/>
                </a:solidFill>
              </a:rPr>
              <a:t>性能，及时响应，高速</a:t>
            </a:r>
            <a:r>
              <a:rPr lang="zh-CN" altLang="en-US" sz="1800" dirty="0">
                <a:solidFill>
                  <a:srgbClr val="000000"/>
                </a:solidFill>
              </a:rPr>
              <a:t>图像变换的</a:t>
            </a:r>
            <a:r>
              <a:rPr lang="zh-CN" altLang="en-US" sz="1800" dirty="0" smtClean="0">
                <a:solidFill>
                  <a:srgbClr val="000000"/>
                </a:solidFill>
              </a:rPr>
              <a:t>挑战；专业</a:t>
            </a:r>
            <a:r>
              <a:rPr lang="zh-CN" altLang="en-US" sz="1800" dirty="0">
                <a:solidFill>
                  <a:srgbClr val="000000"/>
                </a:solidFill>
              </a:rPr>
              <a:t>领域不同带来的可视化需求</a:t>
            </a:r>
            <a:r>
              <a:rPr lang="zh-CN" altLang="en-US" sz="1800" dirty="0" smtClean="0">
                <a:solidFill>
                  <a:srgbClr val="000000"/>
                </a:solidFill>
              </a:rPr>
              <a:t>不同，最大限度</a:t>
            </a:r>
            <a:r>
              <a:rPr lang="zh-CN" altLang="en-US" sz="1800" dirty="0">
                <a:solidFill>
                  <a:srgbClr val="000000"/>
                </a:solidFill>
              </a:rPr>
              <a:t>地满足受众视觉喜好的</a:t>
            </a:r>
            <a:r>
              <a:rPr lang="zh-CN" altLang="en-US" sz="1800" dirty="0" smtClean="0">
                <a:solidFill>
                  <a:srgbClr val="000000"/>
                </a:solidFill>
              </a:rPr>
              <a:t>挑战</a:t>
            </a:r>
            <a:endParaRPr lang="en-US" altLang="zh-CN" sz="1800" dirty="0" smtClean="0">
              <a:solidFill>
                <a:srgbClr val="000000"/>
              </a:solidFill>
            </a:endParaRPr>
          </a:p>
          <a:p>
            <a:r>
              <a:rPr lang="zh-CN" altLang="en-US" sz="1800" dirty="0" smtClean="0">
                <a:solidFill>
                  <a:srgbClr val="000000"/>
                </a:solidFill>
              </a:rPr>
              <a:t>此外</a:t>
            </a:r>
            <a:r>
              <a:rPr lang="zh-CN" altLang="en-US" sz="1800" dirty="0">
                <a:solidFill>
                  <a:srgbClr val="000000"/>
                </a:solidFill>
              </a:rPr>
              <a:t>还有可视化分析流程的</a:t>
            </a:r>
            <a:r>
              <a:rPr lang="zh-CN" altLang="en-US" sz="1800" dirty="0" smtClean="0">
                <a:solidFill>
                  <a:srgbClr val="000000"/>
                </a:solidFill>
              </a:rPr>
              <a:t>优化，可视化</a:t>
            </a:r>
            <a:r>
              <a:rPr lang="zh-CN" altLang="en-US" sz="1800" dirty="0">
                <a:solidFill>
                  <a:srgbClr val="000000"/>
                </a:solidFill>
              </a:rPr>
              <a:t>分析工具的可操作性等等。</a:t>
            </a:r>
            <a:endParaRPr lang="en-US" altLang="zh-CN" sz="1400" dirty="0" smtClean="0">
              <a:solidFill>
                <a:srgbClr val="000000"/>
              </a:solidFill>
            </a:endParaRPr>
          </a:p>
        </p:txBody>
      </p:sp>
    </p:spTree>
    <p:extLst>
      <p:ext uri="{BB962C8B-B14F-4D97-AF65-F5344CB8AC3E}">
        <p14:creationId xmlns:p14="http://schemas.microsoft.com/office/powerpoint/2010/main" val="273313183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89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688" y="998538"/>
            <a:ext cx="5668962" cy="31924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文本框 2"/>
          <p:cNvSpPr txBox="1"/>
          <p:nvPr/>
        </p:nvSpPr>
        <p:spPr>
          <a:xfrm>
            <a:off x="3314700" y="1831975"/>
            <a:ext cx="1724025" cy="1016000"/>
          </a:xfrm>
          <a:prstGeom prst="rect">
            <a:avLst/>
          </a:prstGeom>
          <a:noFill/>
        </p:spPr>
        <p:txBody>
          <a:bodyPr wrap="none">
            <a:spAutoFit/>
          </a:bodyPr>
          <a:lstStyle/>
          <a:p>
            <a:pPr>
              <a:defRPr/>
            </a:pPr>
            <a:r>
              <a:rPr lang="zh-CN" altLang="en-US" sz="6000" dirty="0">
                <a:solidFill>
                  <a:schemeClr val="accent6">
                    <a:lumMod val="75000"/>
                  </a:schemeClr>
                </a:solidFill>
                <a:latin typeface="微软雅黑" panose="020B0503020204020204" pitchFamily="34" charset="-122"/>
                <a:ea typeface="微软雅黑" panose="020B0503020204020204" pitchFamily="34" charset="-122"/>
              </a:rPr>
              <a:t>谢谢</a:t>
            </a:r>
          </a:p>
        </p:txBody>
      </p:sp>
    </p:spTree>
  </p:cSld>
  <p:clrMapOvr>
    <a:masterClrMapping/>
  </p:clrMapOvr>
  <p:transition spd="slow">
    <p:blinds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1026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统计基础</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3317831"/>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输入</a:t>
                </a:r>
                <a:r>
                  <a:rPr lang="zh-CN" altLang="en-US" sz="1800" dirty="0">
                    <a:solidFill>
                      <a:srgbClr val="000000"/>
                    </a:solidFill>
                  </a:rPr>
                  <a:t>空间、特征空间和输出</a:t>
                </a:r>
                <a:r>
                  <a:rPr lang="zh-CN" altLang="en-US" sz="1800" dirty="0" smtClean="0">
                    <a:solidFill>
                      <a:srgbClr val="000000"/>
                    </a:solidFill>
                  </a:rPr>
                  <a:t>空间</a:t>
                </a:r>
                <a:endParaRPr lang="en-US" altLang="zh-CN" sz="1800" dirty="0" smtClean="0">
                  <a:solidFill>
                    <a:srgbClr val="000000"/>
                  </a:solidFill>
                </a:endParaRPr>
              </a:p>
              <a:p>
                <a:pPr lvl="1"/>
                <a:r>
                  <a:rPr lang="zh-CN" altLang="en-US" sz="1400" dirty="0" smtClean="0">
                    <a:solidFill>
                      <a:srgbClr val="000000"/>
                    </a:solidFill>
                  </a:rPr>
                  <a:t>向量</a:t>
                </a:r>
                <a:r>
                  <a:rPr lang="zh-CN" altLang="en-US" sz="1400" dirty="0">
                    <a:solidFill>
                      <a:srgbClr val="000000"/>
                    </a:solidFill>
                  </a:rPr>
                  <a:t>空间模型包括输入空间、特征空间与输出</a:t>
                </a:r>
                <a:r>
                  <a:rPr lang="zh-CN" altLang="en-US" sz="1400" dirty="0" smtClean="0">
                    <a:solidFill>
                      <a:srgbClr val="000000"/>
                    </a:solidFill>
                  </a:rPr>
                  <a:t>空间，输入</a:t>
                </a:r>
                <a:r>
                  <a:rPr lang="zh-CN" altLang="en-US" sz="1400" dirty="0">
                    <a:solidFill>
                      <a:srgbClr val="000000"/>
                    </a:solidFill>
                  </a:rPr>
                  <a:t>与输出所有的可能取值的集合分别称为输入空间与输出</a:t>
                </a:r>
                <a:r>
                  <a:rPr lang="zh-CN" altLang="en-US" sz="1400" dirty="0" smtClean="0">
                    <a:solidFill>
                      <a:srgbClr val="000000"/>
                    </a:solidFill>
                  </a:rPr>
                  <a:t>空间，每个</a:t>
                </a:r>
                <a:r>
                  <a:rPr lang="zh-CN" altLang="en-US" sz="1400" dirty="0">
                    <a:solidFill>
                      <a:srgbClr val="000000"/>
                    </a:solidFill>
                  </a:rPr>
                  <a:t>具体的输入是一个</a:t>
                </a:r>
                <a:r>
                  <a:rPr lang="zh-CN" altLang="en-US" sz="1400" dirty="0" smtClean="0">
                    <a:solidFill>
                      <a:srgbClr val="000000"/>
                    </a:solidFill>
                  </a:rPr>
                  <a:t>实例， </a:t>
                </a:r>
                <a:r>
                  <a:rPr lang="zh-CN" altLang="en-US" sz="1400" dirty="0">
                    <a:solidFill>
                      <a:srgbClr val="000000"/>
                    </a:solidFill>
                  </a:rPr>
                  <a:t>通常由特征向量</a:t>
                </a:r>
                <a:r>
                  <a:rPr lang="zh-CN" altLang="en-US" sz="1400" dirty="0" smtClean="0">
                    <a:solidFill>
                      <a:srgbClr val="000000"/>
                    </a:solidFill>
                  </a:rPr>
                  <a:t>表示，所有</a:t>
                </a:r>
                <a:r>
                  <a:rPr lang="zh-CN" altLang="en-US" sz="1400" dirty="0">
                    <a:solidFill>
                      <a:srgbClr val="000000"/>
                    </a:solidFill>
                  </a:rPr>
                  <a:t>特征向量存在的空间成为特征空间。输入变量用一般用</a:t>
                </a:r>
                <a:r>
                  <a:rPr lang="en-US" altLang="zh-CN" sz="1400" dirty="0">
                    <a:solidFill>
                      <a:srgbClr val="000000"/>
                    </a:solidFill>
                  </a:rPr>
                  <a:t>xx</a:t>
                </a:r>
                <a:r>
                  <a:rPr lang="zh-CN" altLang="en-US" sz="1400" dirty="0" smtClean="0">
                    <a:solidFill>
                      <a:srgbClr val="000000"/>
                    </a:solidFill>
                  </a:rPr>
                  <a:t>表示，输出变量</a:t>
                </a:r>
                <a:r>
                  <a:rPr lang="zh-CN" altLang="en-US" sz="1400" dirty="0">
                    <a:solidFill>
                      <a:srgbClr val="000000"/>
                    </a:solidFill>
                  </a:rPr>
                  <a:t>用</a:t>
                </a:r>
                <a:r>
                  <a:rPr lang="en-US" altLang="zh-CN" sz="1400" dirty="0">
                    <a:solidFill>
                      <a:srgbClr val="000000"/>
                    </a:solidFill>
                  </a:rPr>
                  <a:t>y</a:t>
                </a:r>
                <a:r>
                  <a:rPr lang="zh-CN" altLang="en-US" sz="1400" dirty="0" smtClean="0">
                    <a:solidFill>
                      <a:srgbClr val="000000"/>
                    </a:solidFill>
                  </a:rPr>
                  <a:t>表示</a:t>
                </a:r>
                <a:endParaRPr lang="en-US" altLang="zh-CN" sz="1400" dirty="0" smtClean="0">
                  <a:solidFill>
                    <a:srgbClr val="000000"/>
                  </a:solidFill>
                </a:endParaRPr>
              </a:p>
              <a:p>
                <a:r>
                  <a:rPr lang="zh-CN" altLang="en-US" sz="1800" dirty="0" smtClean="0">
                    <a:solidFill>
                      <a:srgbClr val="000000"/>
                    </a:solidFill>
                  </a:rPr>
                  <a:t>联合概率分布</a:t>
                </a:r>
                <a:endParaRPr lang="en-US" altLang="zh-CN" sz="1800" dirty="0" smtClean="0">
                  <a:solidFill>
                    <a:srgbClr val="000000"/>
                  </a:solidFill>
                </a:endParaRPr>
              </a:p>
              <a:p>
                <a:pPr lvl="1"/>
                <a:r>
                  <a:rPr lang="zh-CN" altLang="en-US" sz="1400" dirty="0" smtClean="0">
                    <a:solidFill>
                      <a:srgbClr val="000000"/>
                    </a:solidFill>
                  </a:rPr>
                  <a:t>在</a:t>
                </a:r>
                <a:r>
                  <a:rPr lang="zh-CN" altLang="en-US" sz="1400" dirty="0">
                    <a:solidFill>
                      <a:srgbClr val="000000"/>
                    </a:solidFill>
                  </a:rPr>
                  <a:t>监督式学习中是假设输入与输出的变量</a:t>
                </a:r>
                <a:r>
                  <a:rPr lang="en-US" altLang="zh-CN" sz="1400" dirty="0">
                    <a:solidFill>
                      <a:srgbClr val="000000"/>
                    </a:solidFill>
                  </a:rPr>
                  <a:t>x</a:t>
                </a:r>
                <a:r>
                  <a:rPr lang="zh-CN" altLang="en-US" sz="1400" dirty="0">
                    <a:solidFill>
                      <a:srgbClr val="000000"/>
                    </a:solidFill>
                  </a:rPr>
                  <a:t>和</a:t>
                </a:r>
                <a:r>
                  <a:rPr lang="en-US" altLang="zh-CN" sz="1400" dirty="0">
                    <a:solidFill>
                      <a:srgbClr val="000000"/>
                    </a:solidFill>
                  </a:rPr>
                  <a:t>y</a:t>
                </a:r>
                <a:r>
                  <a:rPr lang="zh-CN" altLang="en-US" sz="1400" dirty="0">
                    <a:solidFill>
                      <a:srgbClr val="000000"/>
                    </a:solidFill>
                  </a:rPr>
                  <a:t>遵循联合概率分布</a:t>
                </a:r>
                <a14:m>
                  <m:oMath xmlns:m="http://schemas.openxmlformats.org/officeDocument/2006/math">
                    <m:r>
                      <a:rPr lang="en-US" altLang="zh-CN" sz="1400" i="1" dirty="0" smtClean="0">
                        <a:solidFill>
                          <a:srgbClr val="000000"/>
                        </a:solidFill>
                        <a:latin typeface="Cambria Math" panose="02040503050406030204" pitchFamily="18" charset="0"/>
                      </a:rPr>
                      <m:t>𝑝</m:t>
                    </m:r>
                    <m:r>
                      <a:rPr lang="zh-CN" altLang="en-US" sz="1400" i="1" dirty="0" smtClean="0">
                        <a:solidFill>
                          <a:srgbClr val="000000"/>
                        </a:solidFill>
                        <a:latin typeface="Cambria Math" panose="02040503050406030204" pitchFamily="18" charset="0"/>
                      </a:rPr>
                      <m:t>（</m:t>
                    </m:r>
                    <m:r>
                      <a:rPr lang="en-US" altLang="zh-CN" sz="1400" i="1" dirty="0" err="1">
                        <a:solidFill>
                          <a:srgbClr val="000000"/>
                        </a:solidFill>
                        <a:latin typeface="Cambria Math" panose="02040503050406030204" pitchFamily="18" charset="0"/>
                      </a:rPr>
                      <m:t>𝑥</m:t>
                    </m:r>
                    <m:r>
                      <a:rPr lang="zh-CN" altLang="en-US" sz="1400" i="1" dirty="0" smtClean="0">
                        <a:solidFill>
                          <a:srgbClr val="000000"/>
                        </a:solidFill>
                        <a:latin typeface="Cambria Math" panose="02040503050406030204" pitchFamily="18" charset="0"/>
                      </a:rPr>
                      <m:t>，</m:t>
                    </m:r>
                    <m:r>
                      <a:rPr lang="en-US" altLang="zh-CN" sz="1400" i="1" dirty="0" err="1">
                        <a:solidFill>
                          <a:srgbClr val="000000"/>
                        </a:solidFill>
                        <a:latin typeface="Cambria Math" panose="02040503050406030204" pitchFamily="18" charset="0"/>
                      </a:rPr>
                      <m:t>𝑦</m:t>
                    </m:r>
                    <m:r>
                      <a:rPr lang="zh-CN" altLang="en-US" sz="1400" i="1" dirty="0" smtClean="0">
                        <a:solidFill>
                          <a:srgbClr val="000000"/>
                        </a:solidFill>
                        <a:latin typeface="Cambria Math" panose="02040503050406030204" pitchFamily="18" charset="0"/>
                      </a:rPr>
                      <m:t>）</m:t>
                    </m:r>
                  </m:oMath>
                </a14:m>
                <a:r>
                  <a:rPr lang="zh-CN" altLang="en-US" sz="1400" dirty="0" smtClean="0">
                    <a:solidFill>
                      <a:srgbClr val="000000"/>
                    </a:solidFill>
                  </a:rPr>
                  <a:t>，</a:t>
                </a:r>
                <a:r>
                  <a:rPr lang="zh-CN" altLang="en-US" sz="1400" dirty="0">
                    <a:solidFill>
                      <a:srgbClr val="000000"/>
                    </a:solidFill>
                  </a:rPr>
                  <a:t>表示样本数据存在一定的</a:t>
                </a:r>
                <a:r>
                  <a:rPr lang="zh-CN" altLang="en-US" sz="1400" dirty="0" smtClean="0">
                    <a:solidFill>
                      <a:srgbClr val="000000"/>
                    </a:solidFill>
                  </a:rPr>
                  <a:t>规律，可以</a:t>
                </a:r>
                <a:r>
                  <a:rPr lang="zh-CN" altLang="en-US" sz="1400" dirty="0">
                    <a:solidFill>
                      <a:srgbClr val="000000"/>
                    </a:solidFill>
                  </a:rPr>
                  <a:t>假定这个联合概率分布的</a:t>
                </a:r>
                <a:r>
                  <a:rPr lang="zh-CN" altLang="en-US" sz="1400" dirty="0" smtClean="0">
                    <a:solidFill>
                      <a:srgbClr val="000000"/>
                    </a:solidFill>
                  </a:rPr>
                  <a:t>存在，但是</a:t>
                </a:r>
                <a:r>
                  <a:rPr lang="zh-CN" altLang="en-US" sz="1400" dirty="0">
                    <a:solidFill>
                      <a:srgbClr val="000000"/>
                    </a:solidFill>
                  </a:rPr>
                  <a:t>其分布是未知</a:t>
                </a:r>
                <a:r>
                  <a:rPr lang="zh-CN" altLang="en-US" sz="1400" dirty="0" smtClean="0">
                    <a:solidFill>
                      <a:srgbClr val="000000"/>
                    </a:solidFill>
                  </a:rPr>
                  <a:t>的，</a:t>
                </a:r>
                <a:r>
                  <a:rPr lang="en-US" altLang="zh-CN" sz="1400" dirty="0" smtClean="0">
                    <a:solidFill>
                      <a:srgbClr val="000000"/>
                    </a:solidFill>
                  </a:rPr>
                  <a:t>x</a:t>
                </a:r>
                <a:r>
                  <a:rPr lang="zh-CN" altLang="en-US" sz="1400" dirty="0">
                    <a:solidFill>
                      <a:srgbClr val="000000"/>
                    </a:solidFill>
                  </a:rPr>
                  <a:t>和</a:t>
                </a:r>
                <a:r>
                  <a:rPr lang="en-US" altLang="zh-CN" sz="1400" dirty="0">
                    <a:solidFill>
                      <a:srgbClr val="000000"/>
                    </a:solidFill>
                  </a:rPr>
                  <a:t>y</a:t>
                </a:r>
                <a:r>
                  <a:rPr lang="zh-CN" altLang="en-US" sz="1400" dirty="0">
                    <a:solidFill>
                      <a:srgbClr val="000000"/>
                    </a:solidFill>
                  </a:rPr>
                  <a:t>具有联合概率分布的假设就是监督学习关于数据的基本</a:t>
                </a:r>
                <a:r>
                  <a:rPr lang="zh-CN" altLang="en-US" sz="1400" dirty="0" smtClean="0">
                    <a:solidFill>
                      <a:srgbClr val="000000"/>
                    </a:solidFill>
                  </a:rPr>
                  <a:t>假设</a:t>
                </a:r>
                <a:endParaRPr lang="en-US" altLang="zh-CN" sz="1400" dirty="0" smtClean="0">
                  <a:solidFill>
                    <a:srgbClr val="000000"/>
                  </a:solidFill>
                </a:endParaRPr>
              </a:p>
              <a:p>
                <a:r>
                  <a:rPr lang="zh-CN" altLang="en-US" sz="1800" dirty="0" smtClean="0">
                    <a:solidFill>
                      <a:srgbClr val="000000"/>
                    </a:solidFill>
                  </a:rPr>
                  <a:t>假设空间</a:t>
                </a:r>
                <a:endParaRPr lang="en-US" altLang="zh-CN" sz="1800" dirty="0" smtClean="0">
                  <a:solidFill>
                    <a:srgbClr val="000000"/>
                  </a:solidFill>
                </a:endParaRPr>
              </a:p>
              <a:p>
                <a:pPr lvl="1"/>
                <a:r>
                  <a:rPr lang="zh-CN" altLang="en-US" sz="1400" dirty="0">
                    <a:solidFill>
                      <a:srgbClr val="000000"/>
                    </a:solidFill>
                  </a:rPr>
                  <a:t>机器学习模型是由输入空间到输出空间的映射的</a:t>
                </a:r>
                <a:r>
                  <a:rPr lang="zh-CN" altLang="en-US" sz="1400" dirty="0" smtClean="0">
                    <a:solidFill>
                      <a:srgbClr val="000000"/>
                    </a:solidFill>
                  </a:rPr>
                  <a:t>集合，这个</a:t>
                </a:r>
                <a:r>
                  <a:rPr lang="zh-CN" altLang="en-US" sz="1400" dirty="0">
                    <a:solidFill>
                      <a:srgbClr val="000000"/>
                    </a:solidFill>
                  </a:rPr>
                  <a:t>集合就是假设</a:t>
                </a:r>
                <a:r>
                  <a:rPr lang="zh-CN" altLang="en-US" sz="1400" dirty="0" smtClean="0">
                    <a:solidFill>
                      <a:srgbClr val="000000"/>
                    </a:solidFill>
                  </a:rPr>
                  <a:t>空间</a:t>
                </a:r>
                <a:r>
                  <a:rPr lang="zh-CN" altLang="en-US" sz="1400" dirty="0">
                    <a:solidFill>
                      <a:srgbClr val="000000"/>
                    </a:solidFill>
                  </a:rPr>
                  <a:t>。</a:t>
                </a:r>
                <a:r>
                  <a:rPr lang="zh-CN" altLang="en-US" sz="1400" dirty="0" smtClean="0">
                    <a:solidFill>
                      <a:srgbClr val="000000"/>
                    </a:solidFill>
                  </a:rPr>
                  <a:t>假设</a:t>
                </a:r>
                <a:r>
                  <a:rPr lang="zh-CN" altLang="en-US" sz="1400" dirty="0">
                    <a:solidFill>
                      <a:srgbClr val="000000"/>
                    </a:solidFill>
                  </a:rPr>
                  <a:t>空间确定了预测的范围。监督学习的目标是学习一个由输入到输出的映射</a:t>
                </a:r>
                <a:r>
                  <a:rPr lang="zh-CN" altLang="en-US" sz="1400" dirty="0" smtClean="0">
                    <a:solidFill>
                      <a:srgbClr val="000000"/>
                    </a:solidFill>
                  </a:rPr>
                  <a:t>规律，这个</a:t>
                </a:r>
                <a:r>
                  <a:rPr lang="zh-CN" altLang="en-US" sz="1400" dirty="0">
                    <a:solidFill>
                      <a:srgbClr val="000000"/>
                    </a:solidFill>
                  </a:rPr>
                  <a:t>映射规律就是模型。监督学习的模型包括板率模型、非概率</a:t>
                </a:r>
                <a:r>
                  <a:rPr lang="zh-CN" altLang="en-US" sz="1400" dirty="0" smtClean="0">
                    <a:solidFill>
                      <a:srgbClr val="000000"/>
                    </a:solidFill>
                  </a:rPr>
                  <a:t>模型，前者</a:t>
                </a:r>
                <a:r>
                  <a:rPr lang="zh-CN" altLang="en-US" sz="1400" dirty="0">
                    <a:solidFill>
                      <a:srgbClr val="000000"/>
                    </a:solidFill>
                  </a:rPr>
                  <a:t>由条件概率分布</a:t>
                </a:r>
                <a14:m>
                  <m:oMath xmlns:m="http://schemas.openxmlformats.org/officeDocument/2006/math">
                    <m:r>
                      <a:rPr lang="en-US" altLang="zh-CN" sz="1400" i="1" dirty="0" smtClean="0">
                        <a:solidFill>
                          <a:srgbClr val="000000"/>
                        </a:solidFill>
                        <a:latin typeface="Cambria Math" panose="02040503050406030204" pitchFamily="18" charset="0"/>
                      </a:rPr>
                      <m:t>𝑝</m:t>
                    </m:r>
                    <m:r>
                      <a:rPr lang="zh-CN" altLang="en-US" sz="1400" i="1" dirty="0" smtClean="0">
                        <a:solidFill>
                          <a:srgbClr val="000000"/>
                        </a:solidFill>
                        <a:latin typeface="Cambria Math" panose="02040503050406030204" pitchFamily="18" charset="0"/>
                      </a:rPr>
                      <m:t>（</m:t>
                    </m:r>
                    <m:r>
                      <a:rPr lang="en-US" altLang="zh-CN" sz="1400" i="1" dirty="0" err="1" smtClean="0">
                        <a:solidFill>
                          <a:srgbClr val="000000"/>
                        </a:solidFill>
                        <a:latin typeface="Cambria Math" panose="02040503050406030204" pitchFamily="18" charset="0"/>
                      </a:rPr>
                      <m:t>𝑦</m:t>
                    </m:r>
                    <m:r>
                      <a:rPr lang="en-US" altLang="zh-CN" sz="1400" i="1" dirty="0" err="1" smtClean="0">
                        <a:solidFill>
                          <a:srgbClr val="000000"/>
                        </a:solidFill>
                        <a:latin typeface="Cambria Math" panose="02040503050406030204" pitchFamily="18" charset="0"/>
                      </a:rPr>
                      <m:t>|</m:t>
                    </m:r>
                    <m:r>
                      <a:rPr lang="en-US" altLang="zh-CN" sz="1400" i="1" dirty="0" err="1" smtClean="0">
                        <a:solidFill>
                          <a:srgbClr val="000000"/>
                        </a:solidFill>
                        <a:latin typeface="Cambria Math" panose="02040503050406030204" pitchFamily="18" charset="0"/>
                      </a:rPr>
                      <m:t>𝑥</m:t>
                    </m:r>
                    <m:r>
                      <a:rPr lang="zh-CN" altLang="en-US" sz="1400" i="1" dirty="0" smtClean="0">
                        <a:solidFill>
                          <a:srgbClr val="000000"/>
                        </a:solidFill>
                        <a:latin typeface="Cambria Math" panose="02040503050406030204" pitchFamily="18" charset="0"/>
                      </a:rPr>
                      <m:t>）</m:t>
                    </m:r>
                  </m:oMath>
                </a14:m>
                <a:r>
                  <a:rPr lang="zh-CN" altLang="en-US" sz="1400" dirty="0" smtClean="0">
                    <a:solidFill>
                      <a:srgbClr val="000000"/>
                    </a:solidFill>
                  </a:rPr>
                  <a:t>表示，后者</a:t>
                </a:r>
                <a:r>
                  <a:rPr lang="zh-CN" altLang="en-US" sz="1400" dirty="0">
                    <a:solidFill>
                      <a:srgbClr val="000000"/>
                    </a:solidFill>
                  </a:rPr>
                  <a:t>由函数</a:t>
                </a:r>
                <a14:m>
                  <m:oMath xmlns:m="http://schemas.openxmlformats.org/officeDocument/2006/math">
                    <m:r>
                      <a:rPr lang="en-US" altLang="zh-CN" sz="1400" i="1" dirty="0" smtClean="0">
                        <a:solidFill>
                          <a:srgbClr val="000000"/>
                        </a:solidFill>
                        <a:latin typeface="Cambria Math" panose="02040503050406030204" pitchFamily="18" charset="0"/>
                      </a:rPr>
                      <m:t>𝑦</m:t>
                    </m:r>
                    <m:r>
                      <a:rPr lang="en-US" altLang="zh-CN" sz="1400" i="1" dirty="0" smtClean="0">
                        <a:solidFill>
                          <a:srgbClr val="000000"/>
                        </a:solidFill>
                        <a:latin typeface="Cambria Math" panose="02040503050406030204" pitchFamily="18" charset="0"/>
                      </a:rPr>
                      <m:t>= </m:t>
                    </m:r>
                    <m:r>
                      <a:rPr lang="en-US" altLang="zh-CN" sz="1400" i="1" dirty="0" smtClean="0">
                        <a:solidFill>
                          <a:srgbClr val="000000"/>
                        </a:solidFill>
                        <a:latin typeface="Cambria Math" panose="02040503050406030204" pitchFamily="18" charset="0"/>
                      </a:rPr>
                      <m:t>𝑓</m:t>
                    </m:r>
                    <m:r>
                      <a:rPr lang="zh-CN" altLang="en-US" sz="1400" i="1" dirty="0" smtClean="0">
                        <a:solidFill>
                          <a:srgbClr val="000000"/>
                        </a:solidFill>
                        <a:latin typeface="Cambria Math" panose="02040503050406030204" pitchFamily="18" charset="0"/>
                      </a:rPr>
                      <m:t>（</m:t>
                    </m:r>
                    <m:r>
                      <a:rPr lang="en-US" altLang="zh-CN" sz="1400" i="1" dirty="0" smtClean="0">
                        <a:solidFill>
                          <a:srgbClr val="000000"/>
                        </a:solidFill>
                        <a:latin typeface="Cambria Math" panose="02040503050406030204" pitchFamily="18" charset="0"/>
                      </a:rPr>
                      <m:t>𝑥</m:t>
                    </m:r>
                    <m:r>
                      <a:rPr lang="zh-CN" altLang="en-US" sz="1400" i="1" dirty="0" smtClean="0">
                        <a:solidFill>
                          <a:srgbClr val="000000"/>
                        </a:solidFill>
                        <a:latin typeface="Cambria Math" panose="02040503050406030204" pitchFamily="18" charset="0"/>
                      </a:rPr>
                      <m:t>）</m:t>
                    </m:r>
                  </m:oMath>
                </a14:m>
                <a:r>
                  <a:rPr lang="zh-CN" altLang="en-US" sz="1400" dirty="0" smtClean="0">
                    <a:solidFill>
                      <a:srgbClr val="000000"/>
                    </a:solidFill>
                  </a:rPr>
                  <a:t>表示，模型确认</a:t>
                </a:r>
                <a:r>
                  <a:rPr lang="zh-CN" altLang="en-US" sz="1400" dirty="0">
                    <a:solidFill>
                      <a:srgbClr val="000000"/>
                    </a:solidFill>
                  </a:rPr>
                  <a:t>之后就可以对具体的输入进行相应的输出</a:t>
                </a:r>
                <a:r>
                  <a:rPr lang="zh-CN" altLang="en-US" sz="1400" dirty="0" smtClean="0">
                    <a:solidFill>
                      <a:srgbClr val="000000"/>
                    </a:solidFill>
                  </a:rPr>
                  <a:t>预测</a:t>
                </a:r>
                <a:endParaRPr lang="en-US" altLang="zh-CN" sz="1400" dirty="0" smtClean="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3317831"/>
              </a:xfrm>
              <a:prstGeom prst="rect">
                <a:avLst/>
              </a:prstGeom>
              <a:blipFill>
                <a:blip r:embed="rId2"/>
                <a:stretch>
                  <a:fillRect l="-530" t="-1471" b="-735"/>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31936420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1026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统计基础</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1146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均值、标准差、方差、协方差</a:t>
            </a:r>
            <a:endParaRPr lang="en-US" altLang="zh-CN" sz="1800" dirty="0" smtClean="0">
              <a:solidFill>
                <a:srgbClr val="000000"/>
              </a:solidFill>
            </a:endParaRPr>
          </a:p>
          <a:p>
            <a:pPr lvl="1"/>
            <a:r>
              <a:rPr lang="zh-CN" altLang="en-US" sz="1400" dirty="0" smtClean="0">
                <a:solidFill>
                  <a:srgbClr val="000000"/>
                </a:solidFill>
              </a:rPr>
              <a:t>均值描述的是样本集合的平均值</a:t>
            </a:r>
            <a:endParaRPr lang="en-US" altLang="zh-CN" sz="1400" dirty="0" smtClean="0">
              <a:solidFill>
                <a:srgbClr val="000000"/>
              </a:solidFill>
            </a:endParaRPr>
          </a:p>
          <a:p>
            <a:pPr lvl="1"/>
            <a:r>
              <a:rPr lang="zh-CN" altLang="en-US" sz="1400" dirty="0" smtClean="0">
                <a:solidFill>
                  <a:srgbClr val="000000"/>
                </a:solidFill>
              </a:rPr>
              <a:t>标准差描述是样本集合的各个样本点到均值的距离分布，描述的是样本集的分散程度</a:t>
            </a:r>
            <a:endParaRPr lang="en-US" altLang="zh-CN" sz="1400" dirty="0" smtClean="0">
              <a:solidFill>
                <a:srgbClr val="000000"/>
              </a:solidFill>
            </a:endParaRPr>
          </a:p>
          <a:p>
            <a:pPr lvl="1"/>
            <a:r>
              <a:rPr lang="zh-CN" altLang="en-US" sz="1400" dirty="0" smtClean="0">
                <a:solidFill>
                  <a:srgbClr val="000000"/>
                </a:solidFill>
              </a:rPr>
              <a:t>在机器学习中的方差就是估计值与其期望值的统计方差。如果进行多次重复验证的过程，就会发现模型在训练集上的表现并不固定，会出现波动，这些波动越大，它的方差就越大</a:t>
            </a:r>
            <a:endParaRPr lang="en-US" altLang="zh-CN" sz="1400" dirty="0" smtClean="0">
              <a:solidFill>
                <a:srgbClr val="000000"/>
              </a:solidFill>
            </a:endParaRPr>
          </a:p>
          <a:p>
            <a:pPr lvl="1"/>
            <a:r>
              <a:rPr lang="zh-CN" altLang="en-US" sz="1400" dirty="0" smtClean="0">
                <a:solidFill>
                  <a:srgbClr val="000000"/>
                </a:solidFill>
              </a:rPr>
              <a:t>协方差主要用来度量两个随机变量关系，如果结果为正值，则说明两者是正相关的；结果为负值，说明两者是负相关的；如果为</a:t>
            </a:r>
            <a:r>
              <a:rPr lang="en-US" altLang="zh-CN" sz="1400" dirty="0" smtClean="0">
                <a:solidFill>
                  <a:srgbClr val="000000"/>
                </a:solidFill>
              </a:rPr>
              <a:t>0</a:t>
            </a:r>
            <a:r>
              <a:rPr lang="zh-CN" altLang="en-US" sz="1400" dirty="0" smtClean="0">
                <a:solidFill>
                  <a:srgbClr val="000000"/>
                </a:solidFill>
              </a:rPr>
              <a:t>，就是统计上的“相互独立”</a:t>
            </a:r>
            <a:endParaRPr lang="en-US" altLang="zh-CN" sz="1000" dirty="0">
              <a:solidFill>
                <a:srgbClr val="000000"/>
              </a:solidFill>
            </a:endParaRPr>
          </a:p>
          <a:p>
            <a:r>
              <a:rPr lang="zh-CN" altLang="en-US" sz="1800" dirty="0">
                <a:solidFill>
                  <a:srgbClr val="000000"/>
                </a:solidFill>
              </a:rPr>
              <a:t>超参数</a:t>
            </a:r>
            <a:endParaRPr lang="en-US" altLang="zh-CN" sz="1800" dirty="0">
              <a:solidFill>
                <a:srgbClr val="000000"/>
              </a:solidFill>
            </a:endParaRPr>
          </a:p>
          <a:p>
            <a:pPr lvl="1"/>
            <a:r>
              <a:rPr lang="zh-CN" altLang="en-US" sz="1400" dirty="0">
                <a:solidFill>
                  <a:srgbClr val="000000"/>
                </a:solidFill>
              </a:rPr>
              <a:t>超参数是机器学习算法的调优</a:t>
            </a:r>
            <a:r>
              <a:rPr lang="zh-CN" altLang="en-US" sz="1400" dirty="0" smtClean="0">
                <a:solidFill>
                  <a:srgbClr val="000000"/>
                </a:solidFill>
              </a:rPr>
              <a:t>参数，常</a:t>
            </a:r>
            <a:r>
              <a:rPr lang="zh-CN" altLang="en-US" sz="1400" dirty="0">
                <a:solidFill>
                  <a:srgbClr val="000000"/>
                </a:solidFill>
              </a:rPr>
              <a:t>应用于估计模型参数的过程</a:t>
            </a:r>
            <a:r>
              <a:rPr lang="zh-CN" altLang="en-US" sz="1400" dirty="0" smtClean="0">
                <a:solidFill>
                  <a:srgbClr val="000000"/>
                </a:solidFill>
              </a:rPr>
              <a:t>中，由</a:t>
            </a:r>
            <a:r>
              <a:rPr lang="zh-CN" altLang="en-US" sz="1400" dirty="0">
                <a:solidFill>
                  <a:srgbClr val="000000"/>
                </a:solidFill>
              </a:rPr>
              <a:t>用户直接</a:t>
            </a:r>
            <a:r>
              <a:rPr lang="zh-CN" altLang="en-US" sz="1400" dirty="0" smtClean="0">
                <a:solidFill>
                  <a:srgbClr val="000000"/>
                </a:solidFill>
              </a:rPr>
              <a:t>指定，可以</a:t>
            </a:r>
            <a:r>
              <a:rPr lang="zh-CN" altLang="en-US" sz="1400" dirty="0">
                <a:solidFill>
                  <a:srgbClr val="000000"/>
                </a:solidFill>
              </a:rPr>
              <a:t>使用启发式方法来</a:t>
            </a:r>
            <a:r>
              <a:rPr lang="zh-CN" altLang="en-US" sz="1400" dirty="0" smtClean="0">
                <a:solidFill>
                  <a:srgbClr val="000000"/>
                </a:solidFill>
              </a:rPr>
              <a:t>设置，并</a:t>
            </a:r>
            <a:r>
              <a:rPr lang="zh-CN" altLang="en-US" sz="1400" dirty="0">
                <a:solidFill>
                  <a:srgbClr val="000000"/>
                </a:solidFill>
              </a:rPr>
              <a:t>能依据给定的预测问题而</a:t>
            </a:r>
            <a:r>
              <a:rPr lang="zh-CN" altLang="en-US" sz="1400" dirty="0" smtClean="0">
                <a:solidFill>
                  <a:srgbClr val="000000"/>
                </a:solidFill>
              </a:rPr>
              <a:t>调整</a:t>
            </a:r>
            <a:endParaRPr lang="en-US" altLang="zh-CN" sz="1400" dirty="0">
              <a:solidFill>
                <a:srgbClr val="000000"/>
              </a:solidFill>
            </a:endParaRPr>
          </a:p>
          <a:p>
            <a:pPr lvl="1"/>
            <a:r>
              <a:rPr lang="zh-CN" altLang="en-US" sz="1400" dirty="0" smtClean="0">
                <a:solidFill>
                  <a:srgbClr val="000000"/>
                </a:solidFill>
              </a:rPr>
              <a:t>超</a:t>
            </a:r>
            <a:r>
              <a:rPr lang="zh-CN" altLang="en-US" sz="1400" dirty="0">
                <a:solidFill>
                  <a:srgbClr val="000000"/>
                </a:solidFill>
              </a:rPr>
              <a:t>参数与模型参数</a:t>
            </a:r>
            <a:r>
              <a:rPr lang="zh-CN" altLang="en-US" sz="1400" dirty="0" smtClean="0">
                <a:solidFill>
                  <a:srgbClr val="000000"/>
                </a:solidFill>
              </a:rPr>
              <a:t>不同，模型参数</a:t>
            </a:r>
            <a:r>
              <a:rPr lang="zh-CN" altLang="en-US" sz="1400" dirty="0">
                <a:solidFill>
                  <a:srgbClr val="000000"/>
                </a:solidFill>
              </a:rPr>
              <a:t>是学习算法拟合训练数据获得的</a:t>
            </a:r>
            <a:r>
              <a:rPr lang="zh-CN" altLang="en-US" sz="1400" dirty="0" smtClean="0">
                <a:solidFill>
                  <a:srgbClr val="000000"/>
                </a:solidFill>
              </a:rPr>
              <a:t>参数，即</a:t>
            </a:r>
            <a:r>
              <a:rPr lang="zh-CN" altLang="en-US" sz="1400" dirty="0">
                <a:solidFill>
                  <a:srgbClr val="000000"/>
                </a:solidFill>
              </a:rPr>
              <a:t>这些参数是作为模型本司身的参数而存在</a:t>
            </a:r>
            <a:r>
              <a:rPr lang="zh-CN" altLang="en-US" sz="1400" dirty="0" smtClean="0">
                <a:solidFill>
                  <a:srgbClr val="000000"/>
                </a:solidFill>
              </a:rPr>
              <a:t>的</a:t>
            </a:r>
            <a:endParaRPr lang="en-US" altLang="zh-CN" sz="1400" dirty="0" smtClean="0">
              <a:solidFill>
                <a:srgbClr val="000000"/>
              </a:solidFill>
            </a:endParaRPr>
          </a:p>
        </p:txBody>
      </p:sp>
    </p:spTree>
    <p:extLst>
      <p:ext uri="{BB962C8B-B14F-4D97-AF65-F5344CB8AC3E}">
        <p14:creationId xmlns:p14="http://schemas.microsoft.com/office/powerpoint/2010/main" val="27615289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1026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统计基础</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1649682"/>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损失函数</a:t>
                </a:r>
                <a:r>
                  <a:rPr lang="zh-CN" altLang="en-US" sz="1800" dirty="0">
                    <a:solidFill>
                      <a:srgbClr val="000000"/>
                    </a:solidFill>
                  </a:rPr>
                  <a:t>和</a:t>
                </a:r>
                <a:r>
                  <a:rPr lang="zh-CN" altLang="en-US" sz="1800" dirty="0" smtClean="0">
                    <a:solidFill>
                      <a:srgbClr val="000000"/>
                    </a:solidFill>
                  </a:rPr>
                  <a:t>风险函数</a:t>
                </a:r>
                <a:endParaRPr lang="en-US" altLang="zh-CN" sz="1800" dirty="0" smtClean="0">
                  <a:solidFill>
                    <a:srgbClr val="000000"/>
                  </a:solidFill>
                </a:endParaRPr>
              </a:p>
              <a:p>
                <a:pPr lvl="1"/>
                <a:r>
                  <a:rPr lang="zh-CN" altLang="en-US" sz="1400" dirty="0" smtClean="0">
                    <a:solidFill>
                      <a:srgbClr val="000000"/>
                    </a:solidFill>
                  </a:rPr>
                  <a:t>损失函数</a:t>
                </a:r>
                <a:r>
                  <a:rPr lang="zh-CN" altLang="en-US" sz="1400" dirty="0">
                    <a:solidFill>
                      <a:srgbClr val="000000"/>
                    </a:solidFill>
                  </a:rPr>
                  <a:t>是关于模型计算结果</a:t>
                </a:r>
                <a14:m>
                  <m:oMath xmlns:m="http://schemas.openxmlformats.org/officeDocument/2006/math">
                    <m:r>
                      <a:rPr lang="en-US" altLang="zh-CN" sz="1400" i="1" dirty="0" smtClean="0">
                        <a:solidFill>
                          <a:srgbClr val="000000"/>
                        </a:solidFill>
                        <a:latin typeface="Cambria Math" panose="02040503050406030204" pitchFamily="18" charset="0"/>
                      </a:rPr>
                      <m:t>𝑓</m:t>
                    </m:r>
                    <m:r>
                      <a:rPr lang="zh-CN" altLang="en-US" sz="1400" i="1" dirty="0" smtClean="0">
                        <a:solidFill>
                          <a:srgbClr val="000000"/>
                        </a:solidFill>
                        <a:latin typeface="Cambria Math" panose="02040503050406030204" pitchFamily="18" charset="0"/>
                      </a:rPr>
                      <m:t>（</m:t>
                    </m:r>
                    <m:r>
                      <a:rPr lang="en-US" altLang="zh-CN" sz="1400" i="1" dirty="0" smtClean="0">
                        <a:solidFill>
                          <a:srgbClr val="000000"/>
                        </a:solidFill>
                        <a:latin typeface="Cambria Math" panose="02040503050406030204" pitchFamily="18" charset="0"/>
                      </a:rPr>
                      <m:t>𝑥</m:t>
                    </m:r>
                    <m:r>
                      <a:rPr lang="zh-CN" altLang="en-US" sz="1400" i="1" dirty="0" smtClean="0">
                        <a:solidFill>
                          <a:srgbClr val="000000"/>
                        </a:solidFill>
                        <a:latin typeface="Cambria Math" panose="02040503050406030204" pitchFamily="18" charset="0"/>
                      </a:rPr>
                      <m:t>）</m:t>
                    </m:r>
                  </m:oMath>
                </a14:m>
                <a:r>
                  <a:rPr lang="zh-CN" altLang="en-US" sz="1400" dirty="0">
                    <a:solidFill>
                      <a:srgbClr val="000000"/>
                    </a:solidFill>
                  </a:rPr>
                  <a:t>和样本实际目标结果</a:t>
                </a:r>
                <a14:m>
                  <m:oMath xmlns:m="http://schemas.openxmlformats.org/officeDocument/2006/math">
                    <m:r>
                      <a:rPr lang="en-US" altLang="zh-CN" sz="1400" i="1" dirty="0" smtClean="0">
                        <a:solidFill>
                          <a:srgbClr val="000000"/>
                        </a:solidFill>
                        <a:latin typeface="Cambria Math" panose="02040503050406030204" pitchFamily="18" charset="0"/>
                      </a:rPr>
                      <m:t>𝑌</m:t>
                    </m:r>
                  </m:oMath>
                </a14:m>
                <a:r>
                  <a:rPr lang="zh-CN" altLang="en-US" sz="1400" dirty="0">
                    <a:solidFill>
                      <a:srgbClr val="000000"/>
                    </a:solidFill>
                  </a:rPr>
                  <a:t>的非负</a:t>
                </a:r>
                <a:r>
                  <a:rPr lang="zh-CN" altLang="en-US" sz="1400" dirty="0" smtClean="0">
                    <a:solidFill>
                      <a:srgbClr val="000000"/>
                    </a:solidFill>
                  </a:rPr>
                  <a:t>实值函数，记</a:t>
                </a:r>
                <a:r>
                  <a:rPr lang="zh-CN" altLang="en-US" sz="1400" dirty="0">
                    <a:solidFill>
                      <a:srgbClr val="000000"/>
                    </a:solidFill>
                  </a:rPr>
                  <a:t>作</a:t>
                </a:r>
                <a14:m>
                  <m:oMath xmlns:m="http://schemas.openxmlformats.org/officeDocument/2006/math">
                    <m:r>
                      <a:rPr lang="en-US" altLang="zh-CN" sz="1400" i="1" dirty="0" smtClean="0">
                        <a:solidFill>
                          <a:srgbClr val="000000"/>
                        </a:solidFill>
                        <a:latin typeface="Cambria Math" panose="02040503050406030204" pitchFamily="18" charset="0"/>
                      </a:rPr>
                      <m:t>𝐿</m:t>
                    </m:r>
                    <m:r>
                      <a:rPr lang="zh-CN" altLang="en-US" sz="1400" i="1" dirty="0" smtClean="0">
                        <a:solidFill>
                          <a:srgbClr val="000000"/>
                        </a:solidFill>
                        <a:latin typeface="Cambria Math" panose="02040503050406030204" pitchFamily="18" charset="0"/>
                      </a:rPr>
                      <m:t>（</m:t>
                    </m:r>
                    <m:r>
                      <a:rPr lang="en-US" altLang="zh-CN" sz="1400" i="1" dirty="0" err="1" smtClean="0">
                        <a:solidFill>
                          <a:srgbClr val="000000"/>
                        </a:solidFill>
                        <a:latin typeface="Cambria Math" panose="02040503050406030204" pitchFamily="18" charset="0"/>
                      </a:rPr>
                      <m:t>𝑦</m:t>
                    </m:r>
                    <m:r>
                      <a:rPr lang="zh-CN" altLang="en-US" sz="1400" i="1" dirty="0" smtClean="0">
                        <a:solidFill>
                          <a:srgbClr val="000000"/>
                        </a:solidFill>
                        <a:latin typeface="Cambria Math" panose="02040503050406030204" pitchFamily="18" charset="0"/>
                      </a:rPr>
                      <m:t>，</m:t>
                    </m:r>
                    <m:r>
                      <a:rPr lang="en-US" altLang="zh-CN" sz="1400" i="1" dirty="0" err="1" smtClean="0">
                        <a:solidFill>
                          <a:srgbClr val="000000"/>
                        </a:solidFill>
                        <a:latin typeface="Cambria Math" panose="02040503050406030204" pitchFamily="18" charset="0"/>
                      </a:rPr>
                      <m:t>𝑓</m:t>
                    </m:r>
                    <m:r>
                      <a:rPr lang="zh-CN" altLang="en-US" sz="1400" i="1" dirty="0" smtClean="0">
                        <a:solidFill>
                          <a:srgbClr val="000000"/>
                        </a:solidFill>
                        <a:latin typeface="Cambria Math" panose="02040503050406030204" pitchFamily="18" charset="0"/>
                      </a:rPr>
                      <m:t>（</m:t>
                    </m:r>
                    <m:r>
                      <a:rPr lang="en-US" altLang="zh-CN" sz="1400" i="1" dirty="0" smtClean="0">
                        <a:solidFill>
                          <a:srgbClr val="000000"/>
                        </a:solidFill>
                        <a:latin typeface="Cambria Math" panose="02040503050406030204" pitchFamily="18" charset="0"/>
                      </a:rPr>
                      <m:t>𝑥</m:t>
                    </m:r>
                    <m:r>
                      <a:rPr lang="zh-CN" altLang="en-US" sz="1400" i="1" dirty="0" smtClean="0">
                        <a:solidFill>
                          <a:srgbClr val="000000"/>
                        </a:solidFill>
                        <a:latin typeface="Cambria Math" panose="02040503050406030204" pitchFamily="18" charset="0"/>
                      </a:rPr>
                      <m:t>）），</m:t>
                    </m:r>
                  </m:oMath>
                </a14:m>
                <a:r>
                  <a:rPr lang="zh-CN" altLang="en-US" sz="1400" dirty="0">
                    <a:solidFill>
                      <a:srgbClr val="000000"/>
                    </a:solidFill>
                  </a:rPr>
                  <a:t>用它来解释模型在每个样本实例上的</a:t>
                </a:r>
                <a:r>
                  <a:rPr lang="zh-CN" altLang="en-US" sz="1400" dirty="0" smtClean="0">
                    <a:solidFill>
                      <a:srgbClr val="000000"/>
                    </a:solidFill>
                  </a:rPr>
                  <a:t>误差损失函数</a:t>
                </a:r>
                <a:r>
                  <a:rPr lang="zh-CN" altLang="en-US" sz="1400" dirty="0">
                    <a:solidFill>
                      <a:srgbClr val="000000"/>
                    </a:solidFill>
                  </a:rPr>
                  <a:t>的值越</a:t>
                </a:r>
                <a:r>
                  <a:rPr lang="zh-CN" altLang="en-US" sz="1400" dirty="0" smtClean="0">
                    <a:solidFill>
                      <a:srgbClr val="000000"/>
                    </a:solidFill>
                  </a:rPr>
                  <a:t>小，说明</a:t>
                </a:r>
                <a:r>
                  <a:rPr lang="zh-CN" altLang="en-US" sz="1400" dirty="0">
                    <a:solidFill>
                      <a:srgbClr val="000000"/>
                    </a:solidFill>
                  </a:rPr>
                  <a:t>预测值与实际值越</a:t>
                </a:r>
                <a:r>
                  <a:rPr lang="zh-CN" altLang="en-US" sz="1400" dirty="0" smtClean="0">
                    <a:solidFill>
                      <a:srgbClr val="000000"/>
                    </a:solidFill>
                  </a:rPr>
                  <a:t>接近，即</a:t>
                </a:r>
                <a:r>
                  <a:rPr lang="zh-CN" altLang="en-US" sz="1400" dirty="0">
                    <a:solidFill>
                      <a:srgbClr val="000000"/>
                    </a:solidFill>
                  </a:rPr>
                  <a:t>模型的拟合效果越</a:t>
                </a:r>
                <a:r>
                  <a:rPr lang="zh-CN" altLang="en-US" sz="1400" dirty="0" smtClean="0">
                    <a:solidFill>
                      <a:srgbClr val="000000"/>
                    </a:solidFill>
                  </a:rPr>
                  <a:t>好</a:t>
                </a:r>
                <a:endParaRPr lang="en-US" altLang="zh-CN" sz="1400" dirty="0" smtClean="0">
                  <a:solidFill>
                    <a:srgbClr val="000000"/>
                  </a:solidFill>
                </a:endParaRPr>
              </a:p>
              <a:p>
                <a:pPr lvl="1"/>
                <a:r>
                  <a:rPr lang="zh-CN" altLang="en-US" sz="1400" dirty="0" smtClean="0">
                    <a:solidFill>
                      <a:srgbClr val="000000"/>
                    </a:solidFill>
                  </a:rPr>
                  <a:t>损失函数</a:t>
                </a:r>
                <a:r>
                  <a:rPr lang="zh-CN" altLang="en-US" sz="1400" dirty="0">
                    <a:solidFill>
                      <a:srgbClr val="000000"/>
                    </a:solidFill>
                  </a:rPr>
                  <a:t>主要包括以下</a:t>
                </a:r>
                <a:r>
                  <a:rPr lang="zh-CN" altLang="en-US" sz="1400" dirty="0" smtClean="0">
                    <a:solidFill>
                      <a:srgbClr val="000000"/>
                    </a:solidFill>
                  </a:rPr>
                  <a:t>几种：</a:t>
                </a:r>
                <a:r>
                  <a:rPr lang="en-US" altLang="zh-CN" sz="1400" dirty="0" smtClean="0">
                    <a:solidFill>
                      <a:srgbClr val="000000"/>
                    </a:solidFill>
                  </a:rPr>
                  <a:t> </a:t>
                </a:r>
                <a:r>
                  <a:rPr lang="en-US" altLang="zh-CN" sz="1400" dirty="0">
                    <a:solidFill>
                      <a:srgbClr val="000000"/>
                    </a:solidFill>
                  </a:rPr>
                  <a:t>0-1</a:t>
                </a:r>
                <a:r>
                  <a:rPr lang="zh-CN" altLang="en-US" sz="1400" dirty="0" smtClean="0">
                    <a:solidFill>
                      <a:srgbClr val="000000"/>
                    </a:solidFill>
                  </a:rPr>
                  <a:t>损失函数、平方损失函数、绝对损失函数、</a:t>
                </a:r>
                <a:r>
                  <a:rPr lang="zh-CN" altLang="en-US" sz="1400" dirty="0">
                    <a:solidFill>
                      <a:srgbClr val="000000"/>
                    </a:solidFill>
                  </a:rPr>
                  <a:t>对数</a:t>
                </a:r>
                <a:r>
                  <a:rPr lang="zh-CN" altLang="en-US" sz="1400" dirty="0" smtClean="0">
                    <a:solidFill>
                      <a:srgbClr val="000000"/>
                    </a:solidFill>
                  </a:rPr>
                  <a:t>损失函数</a:t>
                </a:r>
                <a:endParaRPr lang="en-US" altLang="zh-CN" sz="1400" dirty="0" smtClean="0">
                  <a:solidFill>
                    <a:srgbClr val="000000"/>
                  </a:solidFill>
                </a:endParaRPr>
              </a:p>
              <a:p>
                <a:pPr marL="342900" lvl="1" indent="-342900">
                  <a:buFont typeface="Arial" panose="020B0604020202020204" pitchFamily="34" charset="0"/>
                  <a:buChar char="•"/>
                </a:pPr>
                <a:r>
                  <a:rPr lang="zh-CN" altLang="en-US" sz="1800" dirty="0">
                    <a:solidFill>
                      <a:srgbClr val="000000"/>
                    </a:solidFill>
                  </a:rPr>
                  <a:t>训练</a:t>
                </a:r>
                <a:r>
                  <a:rPr lang="zh-CN" altLang="en-US" sz="1800" dirty="0" smtClean="0">
                    <a:solidFill>
                      <a:srgbClr val="000000"/>
                    </a:solidFill>
                  </a:rPr>
                  <a:t>误差</a:t>
                </a:r>
                <a:endParaRPr lang="en-US" altLang="zh-CN" sz="1800" dirty="0" smtClean="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1649682"/>
              </a:xfrm>
              <a:prstGeom prst="rect">
                <a:avLst/>
              </a:prstGeom>
              <a:blipFill>
                <a:blip r:embed="rId2"/>
                <a:stretch>
                  <a:fillRect l="-530" t="-2952" b="-3690"/>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 name="矩形 1"/>
              <p:cNvSpPr/>
              <p:nvPr/>
            </p:nvSpPr>
            <p:spPr>
              <a:xfrm>
                <a:off x="2745141" y="2654803"/>
                <a:ext cx="3176639" cy="64863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zh-CN" altLang="en-US" i="1">
                              <a:latin typeface="Cambria Math" panose="02040503050406030204" pitchFamily="18" charset="0"/>
                            </a:rPr>
                          </m:ctrlPr>
                        </m:sSubPr>
                        <m:e>
                          <m:r>
                            <a:rPr lang="zh-CN" altLang="en-US" i="1">
                              <a:latin typeface="Cambria Math" panose="02040503050406030204" pitchFamily="18" charset="0"/>
                            </a:rPr>
                            <m:t>𝑅</m:t>
                          </m:r>
                        </m:e>
                        <m:sub>
                          <m:r>
                            <a:rPr lang="zh-CN" altLang="en-US" i="1">
                              <a:latin typeface="Cambria Math" panose="02040503050406030204" pitchFamily="18" charset="0"/>
                            </a:rPr>
                            <m:t>𝑒𝑥𝑝</m:t>
                          </m:r>
                        </m:sub>
                      </m:sSub>
                      <m:r>
                        <a:rPr lang="zh-CN" altLang="en-US" i="0">
                          <a:latin typeface="Cambria Math" panose="02040503050406030204" pitchFamily="18" charset="0"/>
                        </a:rPr>
                        <m:t>=</m:t>
                      </m:r>
                      <m:limLow>
                        <m:limLowPr>
                          <m:ctrlPr>
                            <a:rPr lang="zh-CN" altLang="en-US" i="1">
                              <a:latin typeface="Cambria Math" panose="02040503050406030204" pitchFamily="18" charset="0"/>
                            </a:rPr>
                          </m:ctrlPr>
                        </m:limLowPr>
                        <m:e>
                          <m:r>
                            <m:rPr>
                              <m:sty m:val="p"/>
                            </m:rPr>
                            <a:rPr lang="zh-CN" altLang="en-US" i="0">
                              <a:latin typeface="Cambria Math" panose="02040503050406030204" pitchFamily="18" charset="0"/>
                            </a:rPr>
                            <m:t>min</m:t>
                          </m:r>
                        </m:e>
                        <m:lim>
                          <m:r>
                            <a:rPr lang="zh-CN" altLang="en-US" i="1">
                              <a:latin typeface="Cambria Math" panose="02040503050406030204" pitchFamily="18" charset="0"/>
                            </a:rPr>
                            <m:t>𝑓</m:t>
                          </m:r>
                          <m:r>
                            <a:rPr lang="zh-CN" altLang="en-US" i="0">
                              <a:latin typeface="Cambria Math" panose="02040503050406030204" pitchFamily="18" charset="0"/>
                            </a:rPr>
                            <m:t>∈</m:t>
                          </m:r>
                          <m:r>
                            <a:rPr lang="zh-CN" altLang="en-US" i="0">
                              <a:latin typeface="Cambria Math" panose="02040503050406030204" pitchFamily="18" charset="0"/>
                            </a:rPr>
                            <m:t>ℱ</m:t>
                          </m:r>
                        </m:lim>
                      </m:limLow>
                      <m:f>
                        <m:fPr>
                          <m:ctrlPr>
                            <a:rPr lang="zh-CN" altLang="en-US" i="1">
                              <a:latin typeface="Cambria Math" panose="02040503050406030204" pitchFamily="18" charset="0"/>
                            </a:rPr>
                          </m:ctrlPr>
                        </m:fPr>
                        <m:num>
                          <m:r>
                            <a:rPr lang="zh-CN" altLang="en-US" i="0">
                              <a:latin typeface="Cambria Math" panose="02040503050406030204" pitchFamily="18" charset="0"/>
                            </a:rPr>
                            <m:t>1</m:t>
                          </m:r>
                        </m:num>
                        <m:den>
                          <m:r>
                            <a:rPr lang="zh-CN" altLang="en-US" i="1">
                              <a:latin typeface="Cambria Math" panose="02040503050406030204" pitchFamily="18" charset="0"/>
                            </a:rPr>
                            <m:t>𝑛</m:t>
                          </m:r>
                        </m:den>
                      </m:f>
                      <m:nary>
                        <m:naryPr>
                          <m:chr m:val="∑"/>
                          <m:limLoc m:val="subSup"/>
                          <m:ctrlPr>
                            <a:rPr lang="zh-CN" altLang="en-US" i="1">
                              <a:latin typeface="Cambria Math" panose="02040503050406030204" pitchFamily="18" charset="0"/>
                            </a:rPr>
                          </m:ctrlPr>
                        </m:naryPr>
                        <m:sub>
                          <m:r>
                            <a:rPr lang="zh-CN" altLang="en-US" i="1">
                              <a:latin typeface="Cambria Math" panose="02040503050406030204" pitchFamily="18" charset="0"/>
                            </a:rPr>
                            <m:t>𝑖</m:t>
                          </m:r>
                          <m:r>
                            <a:rPr lang="zh-CN" altLang="en-US" i="0">
                              <a:latin typeface="Cambria Math" panose="02040503050406030204" pitchFamily="18" charset="0"/>
                            </a:rPr>
                            <m:t>=1</m:t>
                          </m:r>
                        </m:sub>
                        <m:sup>
                          <m:r>
                            <a:rPr lang="zh-CN" altLang="en-US" i="1">
                              <a:latin typeface="Cambria Math" panose="02040503050406030204" pitchFamily="18" charset="0"/>
                            </a:rPr>
                            <m:t>𝑛</m:t>
                          </m:r>
                        </m:sup>
                        <m:e>
                          <m:d>
                            <m:dPr>
                              <m:begChr m:val=""/>
                              <m:ctrlPr>
                                <a:rPr lang="zh-CN" altLang="en-US" i="1">
                                  <a:latin typeface="Cambria Math" panose="02040503050406030204" pitchFamily="18" charset="0"/>
                                </a:rPr>
                              </m:ctrlPr>
                            </m:dPr>
                            <m:e>
                              <m:r>
                                <a:rPr lang="zh-CN" altLang="en-US" i="1">
                                  <a:latin typeface="Cambria Math" panose="02040503050406030204" pitchFamily="18" charset="0"/>
                                </a:rPr>
                                <m:t>𝐿</m:t>
                              </m:r>
                              <m:r>
                                <a:rPr lang="zh-CN" altLang="en-US" i="0">
                                  <a:latin typeface="Cambria Math" panose="02040503050406030204" pitchFamily="18" charset="0"/>
                                </a:rPr>
                                <m:t>(</m:t>
                              </m:r>
                              <m:r>
                                <a:rPr lang="zh-CN" altLang="en-US" i="1">
                                  <a:latin typeface="Cambria Math" panose="02040503050406030204" pitchFamily="18" charset="0"/>
                                </a:rPr>
                                <m:t>𝑦</m:t>
                              </m:r>
                              <m:r>
                                <a:rPr lang="zh-CN" altLang="en-US" i="0">
                                  <a:latin typeface="Cambria Math" panose="02040503050406030204" pitchFamily="18" charset="0"/>
                                </a:rPr>
                                <m:t>,</m:t>
                              </m:r>
                              <m:r>
                                <a:rPr lang="zh-CN" altLang="en-US" i="1">
                                  <a:latin typeface="Cambria Math" panose="02040503050406030204" pitchFamily="18" charset="0"/>
                                </a:rPr>
                                <m:t>𝑓</m:t>
                              </m:r>
                              <m:r>
                                <a:rPr lang="zh-CN" altLang="en-US" i="0">
                                  <a:latin typeface="Cambria Math" panose="02040503050406030204" pitchFamily="18" charset="0"/>
                                </a:rPr>
                                <m:t>(</m:t>
                              </m:r>
                              <m:r>
                                <a:rPr lang="zh-CN" altLang="en-US" i="1">
                                  <a:latin typeface="Cambria Math" panose="02040503050406030204" pitchFamily="18" charset="0"/>
                                </a:rPr>
                                <m:t>𝑥</m:t>
                              </m:r>
                              <m:r>
                                <a:rPr lang="zh-CN" altLang="en-US" i="0">
                                  <a:latin typeface="Cambria Math" panose="02040503050406030204" pitchFamily="18" charset="0"/>
                                </a:rPr>
                                <m:t>)</m:t>
                              </m:r>
                            </m:e>
                          </m:d>
                        </m:e>
                      </m:nary>
                    </m:oMath>
                  </m:oMathPara>
                </a14:m>
                <a:endParaRPr lang="zh-CN" altLang="en-US" dirty="0"/>
              </a:p>
            </p:txBody>
          </p:sp>
        </mc:Choice>
        <mc:Fallback xmlns="">
          <p:sp>
            <p:nvSpPr>
              <p:cNvPr id="2" name="矩形 1"/>
              <p:cNvSpPr>
                <a:spLocks noRot="1" noChangeAspect="1" noMove="1" noResize="1" noEditPoints="1" noAdjustHandles="1" noChangeArrowheads="1" noChangeShapeType="1" noTextEdit="1"/>
              </p:cNvSpPr>
              <p:nvPr/>
            </p:nvSpPr>
            <p:spPr>
              <a:xfrm>
                <a:off x="2745141" y="2654803"/>
                <a:ext cx="3176639" cy="648639"/>
              </a:xfrm>
              <a:prstGeom prst="rect">
                <a:avLst/>
              </a:prstGeom>
              <a:blipFill>
                <a:blip r:embed="rId3"/>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156788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1026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a:t>统计基础</a:t>
            </a:r>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1790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正则化与交叉验证</a:t>
            </a:r>
            <a:endParaRPr lang="en-US" altLang="zh-CN" sz="1800" dirty="0" smtClean="0">
              <a:solidFill>
                <a:srgbClr val="000000"/>
              </a:solidFill>
            </a:endParaRPr>
          </a:p>
          <a:p>
            <a:pPr lvl="1"/>
            <a:r>
              <a:rPr lang="en-US" altLang="zh-CN" sz="1400" dirty="0" smtClean="0">
                <a:solidFill>
                  <a:srgbClr val="000000"/>
                </a:solidFill>
              </a:rPr>
              <a:t>L0</a:t>
            </a:r>
            <a:r>
              <a:rPr lang="zh-CN" altLang="en-US" sz="1400" dirty="0" smtClean="0">
                <a:solidFill>
                  <a:srgbClr val="000000"/>
                </a:solidFill>
              </a:rPr>
              <a:t>正则化</a:t>
            </a:r>
            <a:endParaRPr lang="en-US" altLang="zh-CN" sz="1400" dirty="0" smtClean="0">
              <a:solidFill>
                <a:srgbClr val="000000"/>
              </a:solidFill>
            </a:endParaRPr>
          </a:p>
          <a:p>
            <a:pPr lvl="1"/>
            <a:r>
              <a:rPr lang="en-US" altLang="zh-CN" sz="1400" dirty="0" smtClean="0">
                <a:solidFill>
                  <a:srgbClr val="000000"/>
                </a:solidFill>
              </a:rPr>
              <a:t>L1</a:t>
            </a:r>
            <a:r>
              <a:rPr lang="zh-CN" altLang="en-US" sz="1400" dirty="0" smtClean="0">
                <a:solidFill>
                  <a:srgbClr val="000000"/>
                </a:solidFill>
              </a:rPr>
              <a:t>正则化</a:t>
            </a:r>
            <a:endParaRPr lang="en-US" altLang="zh-CN" sz="1400" dirty="0" smtClean="0">
              <a:solidFill>
                <a:srgbClr val="000000"/>
              </a:solidFill>
            </a:endParaRPr>
          </a:p>
          <a:p>
            <a:pPr lvl="1"/>
            <a:r>
              <a:rPr lang="en-US" altLang="zh-CN" sz="1400" dirty="0" smtClean="0">
                <a:solidFill>
                  <a:srgbClr val="000000"/>
                </a:solidFill>
              </a:rPr>
              <a:t>L2</a:t>
            </a:r>
            <a:r>
              <a:rPr lang="zh-CN" altLang="en-US" sz="1400" dirty="0" smtClean="0">
                <a:solidFill>
                  <a:srgbClr val="000000"/>
                </a:solidFill>
              </a:rPr>
              <a:t>正则化</a:t>
            </a:r>
            <a:endParaRPr lang="en-US" altLang="zh-CN" sz="1400" dirty="0" smtClean="0">
              <a:solidFill>
                <a:srgbClr val="000000"/>
              </a:solidFill>
            </a:endParaRPr>
          </a:p>
          <a:p>
            <a:pPr lvl="1"/>
            <a:r>
              <a:rPr lang="en-US" altLang="zh-CN" sz="1400" dirty="0" err="1" smtClean="0">
                <a:solidFill>
                  <a:srgbClr val="000000"/>
                </a:solidFill>
              </a:rPr>
              <a:t>HoldOut</a:t>
            </a:r>
            <a:r>
              <a:rPr lang="zh-CN" altLang="en-US" sz="1400" dirty="0" smtClean="0">
                <a:solidFill>
                  <a:srgbClr val="000000"/>
                </a:solidFill>
              </a:rPr>
              <a:t>检验</a:t>
            </a:r>
            <a:endParaRPr lang="en-US" altLang="zh-CN" sz="1400" dirty="0" smtClean="0">
              <a:solidFill>
                <a:srgbClr val="000000"/>
              </a:solidFill>
            </a:endParaRPr>
          </a:p>
          <a:p>
            <a:pPr lvl="1"/>
            <a:r>
              <a:rPr lang="zh-CN" altLang="en-US" sz="1400" dirty="0" smtClean="0">
                <a:solidFill>
                  <a:srgbClr val="000000"/>
                </a:solidFill>
              </a:rPr>
              <a:t>简单交叉检验</a:t>
            </a:r>
            <a:endParaRPr lang="en-US" altLang="zh-CN" sz="1400" dirty="0" smtClean="0">
              <a:solidFill>
                <a:srgbClr val="000000"/>
              </a:solidFill>
            </a:endParaRPr>
          </a:p>
          <a:p>
            <a:pPr lvl="1"/>
            <a:r>
              <a:rPr lang="en-US" altLang="zh-CN" sz="1400" dirty="0" smtClean="0">
                <a:solidFill>
                  <a:srgbClr val="000000"/>
                </a:solidFill>
              </a:rPr>
              <a:t>K</a:t>
            </a:r>
            <a:r>
              <a:rPr lang="zh-CN" altLang="en-US" sz="1400" dirty="0" smtClean="0">
                <a:solidFill>
                  <a:srgbClr val="000000"/>
                </a:solidFill>
              </a:rPr>
              <a:t>折交叉检验</a:t>
            </a:r>
            <a:endParaRPr lang="en-US" altLang="zh-CN" sz="1400" dirty="0" smtClean="0">
              <a:solidFill>
                <a:srgbClr val="000000"/>
              </a:solidFill>
            </a:endParaRPr>
          </a:p>
          <a:p>
            <a:pPr lvl="1"/>
            <a:r>
              <a:rPr lang="zh-CN" altLang="en-US" sz="1400" dirty="0" smtClean="0">
                <a:solidFill>
                  <a:srgbClr val="000000"/>
                </a:solidFill>
              </a:rPr>
              <a:t>留一交叉检验</a:t>
            </a:r>
            <a:endParaRPr lang="en-US" altLang="zh-CN" sz="1400" dirty="0" smtClean="0">
              <a:solidFill>
                <a:srgbClr val="000000"/>
              </a:solidFill>
            </a:endParaRPr>
          </a:p>
        </p:txBody>
      </p:sp>
    </p:spTree>
    <p:extLst>
      <p:ext uri="{BB962C8B-B14F-4D97-AF65-F5344CB8AC3E}">
        <p14:creationId xmlns:p14="http://schemas.microsoft.com/office/powerpoint/2010/main" val="273546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lipFill>
          <a:blip xmlns:r="http://schemas.openxmlformats.org/officeDocument/2006/relationships" r:embed="rId1"/>
          <a:stretch>
            <a:fillRect l="-1571" r="-714"/>
          </a:stretch>
        </a:blipFill>
      </a:spPr>
      <a:bodyPr/>
      <a:lstStyle>
        <a:defPPr>
          <a:defRPr>
            <a:noFill/>
          </a:defRPr>
        </a:defPPr>
      </a:lstStyle>
    </a:tx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4927</TotalTime>
  <Words>4844</Words>
  <Application>Microsoft Office PowerPoint</Application>
  <PresentationFormat>全屏显示(16:9)</PresentationFormat>
  <Paragraphs>361</Paragraphs>
  <Slides>55</Slides>
  <Notes>10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55</vt:i4>
      </vt:variant>
    </vt:vector>
  </HeadingPairs>
  <TitlesOfParts>
    <vt:vector size="63" baseType="lpstr">
      <vt:lpstr>宋体</vt:lpstr>
      <vt:lpstr>微软雅黑</vt:lpstr>
      <vt:lpstr>Arial</vt:lpstr>
      <vt:lpstr>Calibri</vt:lpstr>
      <vt:lpstr>Cambria Math</vt:lpstr>
      <vt:lpstr>Courier New</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dd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王尚锋 w</dc:creator>
  <cp:lastModifiedBy>PU SHI</cp:lastModifiedBy>
  <cp:revision>604</cp:revision>
  <dcterms:created xsi:type="dcterms:W3CDTF">2013-12-17T01:55:37Z</dcterms:created>
  <dcterms:modified xsi:type="dcterms:W3CDTF">2018-06-03T13:12:21Z</dcterms:modified>
</cp:coreProperties>
</file>